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70" r:id="rId4"/>
    <p:sldId id="301" r:id="rId5"/>
    <p:sldId id="273" r:id="rId6"/>
    <p:sldId id="342" r:id="rId7"/>
    <p:sldId id="277" r:id="rId8"/>
    <p:sldId id="304" r:id="rId9"/>
    <p:sldId id="303" r:id="rId10"/>
    <p:sldId id="305" r:id="rId11"/>
    <p:sldId id="306" r:id="rId12"/>
    <p:sldId id="307" r:id="rId13"/>
    <p:sldId id="325" r:id="rId14"/>
    <p:sldId id="343" r:id="rId15"/>
    <p:sldId id="281" r:id="rId16"/>
    <p:sldId id="282" r:id="rId17"/>
    <p:sldId id="283" r:id="rId18"/>
    <p:sldId id="284" r:id="rId19"/>
    <p:sldId id="285" r:id="rId20"/>
    <p:sldId id="286" r:id="rId21"/>
    <p:sldId id="312" r:id="rId22"/>
    <p:sldId id="313" r:id="rId23"/>
    <p:sldId id="289" r:id="rId24"/>
    <p:sldId id="314" r:id="rId25"/>
    <p:sldId id="315" r:id="rId26"/>
    <p:sldId id="316" r:id="rId27"/>
    <p:sldId id="279" r:id="rId28"/>
    <p:sldId id="317" r:id="rId29"/>
    <p:sldId id="341" r:id="rId30"/>
    <p:sldId id="327" r:id="rId31"/>
    <p:sldId id="333" r:id="rId32"/>
    <p:sldId id="328" r:id="rId33"/>
    <p:sldId id="332" r:id="rId34"/>
    <p:sldId id="331" r:id="rId35"/>
    <p:sldId id="329" r:id="rId36"/>
    <p:sldId id="339" r:id="rId37"/>
    <p:sldId id="340" r:id="rId38"/>
    <p:sldId id="334" r:id="rId39"/>
    <p:sldId id="335" r:id="rId40"/>
    <p:sldId id="336" r:id="rId41"/>
    <p:sldId id="338" r:id="rId42"/>
    <p:sldId id="337" r:id="rId43"/>
    <p:sldId id="324" r:id="rId44"/>
    <p:sldId id="318" r:id="rId45"/>
    <p:sldId id="319" r:id="rId46"/>
    <p:sldId id="320" r:id="rId47"/>
    <p:sldId id="322" r:id="rId48"/>
    <p:sldId id="344" r:id="rId49"/>
    <p:sldId id="345" r:id="rId50"/>
    <p:sldId id="346" r:id="rId51"/>
    <p:sldId id="357" r:id="rId52"/>
    <p:sldId id="347" r:id="rId53"/>
    <p:sldId id="348" r:id="rId54"/>
    <p:sldId id="349" r:id="rId55"/>
    <p:sldId id="350" r:id="rId56"/>
    <p:sldId id="351" r:id="rId57"/>
    <p:sldId id="352" r:id="rId58"/>
    <p:sldId id="358" r:id="rId59"/>
    <p:sldId id="366" r:id="rId60"/>
    <p:sldId id="367" r:id="rId61"/>
    <p:sldId id="359" r:id="rId62"/>
    <p:sldId id="368" r:id="rId63"/>
    <p:sldId id="360" r:id="rId64"/>
    <p:sldId id="353" r:id="rId65"/>
    <p:sldId id="361" r:id="rId66"/>
    <p:sldId id="362" r:id="rId67"/>
    <p:sldId id="354" r:id="rId68"/>
    <p:sldId id="363" r:id="rId69"/>
    <p:sldId id="355" r:id="rId70"/>
    <p:sldId id="356" r:id="rId71"/>
    <p:sldId id="369" r:id="rId72"/>
    <p:sldId id="365" r:id="rId73"/>
    <p:sldId id="266" r:id="rId74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76"/>
    </p:embeddedFont>
    <p:embeddedFont>
      <p:font typeface="나눔스퀘어라운드 Light" panose="020B0600000101010101" pitchFamily="50" charset="-127"/>
      <p:regular r:id="rId77"/>
    </p:embeddedFont>
    <p:embeddedFont>
      <p:font typeface="맑은 고딕" panose="020B0503020000020004" pitchFamily="50" charset="-127"/>
      <p:regular r:id="rId78"/>
      <p:bold r:id="rId79"/>
    </p:embeddedFont>
    <p:embeddedFont>
      <p:font typeface="중앙세고딕" panose="020B0600000000000000" pitchFamily="50" charset="-127"/>
      <p:regular r:id="rId80"/>
    </p:embeddedFont>
    <p:embeddedFont>
      <p:font typeface="중앙중고딕" panose="020B0600000000000000" pitchFamily="50" charset="-127"/>
      <p:regular r:id="rId81"/>
    </p:embeddedFont>
    <p:embeddedFont>
      <p:font typeface="Cambria Math" panose="02040503050406030204" pitchFamily="18" charset="0"/>
      <p:regular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391" userDrawn="1">
          <p15:clr>
            <a:srgbClr val="A4A3A4"/>
          </p15:clr>
        </p15:guide>
        <p15:guide id="3" orient="horz" pos="1166" userDrawn="1">
          <p15:clr>
            <a:srgbClr val="A4A3A4"/>
          </p15:clr>
        </p15:guide>
        <p15:guide id="4" pos="1292" userDrawn="1">
          <p15:clr>
            <a:srgbClr val="A4A3A4"/>
          </p15:clr>
        </p15:guide>
        <p15:guide id="5" pos="612">
          <p15:clr>
            <a:srgbClr val="A4A3A4"/>
          </p15:clr>
        </p15:guide>
        <p15:guide id="6" pos="1429" userDrawn="1">
          <p15:clr>
            <a:srgbClr val="A4A3A4"/>
          </p15:clr>
        </p15:guide>
        <p15:guide id="7" pos="3152" userDrawn="1">
          <p15:clr>
            <a:srgbClr val="A4A3A4"/>
          </p15:clr>
        </p15:guide>
        <p15:guide id="8" pos="14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FDCFCF"/>
    <a:srgbClr val="FFD1D1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2" autoAdjust="0"/>
    <p:restoredTop sz="92740" autoAdjust="0"/>
  </p:normalViewPr>
  <p:slideViewPr>
    <p:cSldViewPr showGuides="1">
      <p:cViewPr varScale="1">
        <p:scale>
          <a:sx n="101" d="100"/>
          <a:sy n="101" d="100"/>
        </p:scale>
        <p:origin x="816" y="62"/>
      </p:cViewPr>
      <p:guideLst>
        <p:guide orient="horz" pos="2391"/>
        <p:guide orient="horz" pos="1166"/>
        <p:guide pos="1292"/>
        <p:guide pos="612"/>
        <p:guide pos="1429"/>
        <p:guide pos="3152"/>
        <p:guide pos="14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5D13B-9C77-46D3-8D60-D575CDD7E96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F78BF-570C-4E07-92B8-4F6AB1493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967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830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96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6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03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61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3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59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07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5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0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44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7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017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0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5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8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3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6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9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1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E567-EE58-4F82-A800-4C9C712E5ED5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2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0828" y="2090866"/>
            <a:ext cx="453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DDARAWA [Implementation]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196002" y="18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947998" y="2698128"/>
            <a:ext cx="3248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그리고 </a:t>
            </a:r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이용한 스마트 데이트 코스 추천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42977-DC71-4E31-9FEA-BCE2C94C5151}"/>
              </a:ext>
            </a:extLst>
          </p:cNvPr>
          <p:cNvSpPr txBox="1"/>
          <p:nvPr/>
        </p:nvSpPr>
        <p:spPr>
          <a:xfrm>
            <a:off x="2959259" y="1876758"/>
            <a:ext cx="3393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자료구조설계 </a:t>
            </a:r>
            <a:r>
              <a:rPr lang="en-US" altLang="ko-KR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Individual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59A75-C59C-47F7-8CAA-BCA1E57DF45F}"/>
              </a:ext>
            </a:extLst>
          </p:cNvPr>
          <p:cNvSpPr txBox="1"/>
          <p:nvPr/>
        </p:nvSpPr>
        <p:spPr>
          <a:xfrm>
            <a:off x="7258547" y="4515966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20154077 </a:t>
            </a:r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권도경</a:t>
            </a:r>
            <a:endParaRPr lang="en-US" altLang="ko-KR" sz="1600" dirty="0">
              <a:solidFill>
                <a:srgbClr val="FF696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255B3-19B6-4A4F-AFF6-882440F4ECB1}"/>
              </a:ext>
            </a:extLst>
          </p:cNvPr>
          <p:cNvSpPr txBox="1"/>
          <p:nvPr/>
        </p:nvSpPr>
        <p:spPr>
          <a:xfrm>
            <a:off x="7258547" y="4197527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컴퓨터공학부</a:t>
            </a:r>
            <a:endParaRPr lang="en-US" altLang="ko-KR" sz="1600" dirty="0">
              <a:solidFill>
                <a:srgbClr val="FF696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1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4259715" cy="369332"/>
            <a:chOff x="3923928" y="1310956"/>
            <a:chExt cx="591110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555044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Fine Dust (Seoul)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41E15F-A3ED-43CF-A7ED-4B5B24AD53D7}"/>
              </a:ext>
            </a:extLst>
          </p:cNvPr>
          <p:cNvGrpSpPr/>
          <p:nvPr/>
        </p:nvGrpSpPr>
        <p:grpSpPr>
          <a:xfrm>
            <a:off x="285376" y="762228"/>
            <a:ext cx="3124468" cy="3888432"/>
            <a:chOff x="467544" y="627534"/>
            <a:chExt cx="3124468" cy="3888432"/>
          </a:xfrm>
        </p:grpSpPr>
        <p:pic>
          <p:nvPicPr>
            <p:cNvPr id="8" name="Picture 2" descr="Postmanì ëí ì´ë¯¸ì§ ê²ìê²°ê³¼">
              <a:extLst>
                <a:ext uri="{FF2B5EF4-FFF2-40B4-BE49-F238E27FC236}">
                  <a16:creationId xmlns:a16="http://schemas.microsoft.com/office/drawing/2014/main" id="{17C65F41-4494-491A-B029-79ECE7B8B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744047"/>
              <a:ext cx="1872208" cy="74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1DB6B0-83B4-4A5A-AC89-B8FE8897F057}"/>
                </a:ext>
              </a:extLst>
            </p:cNvPr>
            <p:cNvSpPr/>
            <p:nvPr/>
          </p:nvSpPr>
          <p:spPr>
            <a:xfrm>
              <a:off x="467544" y="627534"/>
              <a:ext cx="3124468" cy="3888432"/>
            </a:xfrm>
            <a:prstGeom prst="rect">
              <a:avLst/>
            </a:prstGeom>
            <a:noFill/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C45BF2-EE6E-4110-BD3F-F302E84C1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137" y="1779662"/>
              <a:ext cx="2871281" cy="190194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C9CD95-7324-471A-A389-C8199636C05B}"/>
              </a:ext>
            </a:extLst>
          </p:cNvPr>
          <p:cNvGrpSpPr/>
          <p:nvPr/>
        </p:nvGrpSpPr>
        <p:grpSpPr>
          <a:xfrm>
            <a:off x="3586658" y="1806344"/>
            <a:ext cx="5271966" cy="1800200"/>
            <a:chOff x="3568586" y="1486928"/>
            <a:chExt cx="5271966" cy="18002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D457D71-D610-407A-88D4-AF544ED73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9880"/>
            <a:stretch/>
          </p:blipFill>
          <p:spPr>
            <a:xfrm>
              <a:off x="3568586" y="1486928"/>
              <a:ext cx="5271966" cy="1800200"/>
            </a:xfrm>
            <a:prstGeom prst="rect">
              <a:avLst/>
            </a:prstGeom>
            <a:ln w="19050">
              <a:solidFill>
                <a:srgbClr val="FF6969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E164075-DC00-4060-A9F7-FC236CB6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630" y="2715766"/>
              <a:ext cx="16002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53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869912" cy="369332"/>
            <a:chOff x="3923928" y="1310956"/>
            <a:chExt cx="398251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62185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City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5F2746-DD9A-46AC-99B2-9FE3D12F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877587"/>
              </p:ext>
            </p:extLst>
          </p:nvPr>
        </p:nvGraphicFramePr>
        <p:xfrm>
          <a:off x="3275856" y="627534"/>
          <a:ext cx="5555018" cy="4066092"/>
        </p:xfrm>
        <a:graphic>
          <a:graphicData uri="http://schemas.openxmlformats.org/drawingml/2006/table">
            <a:tbl>
              <a:tblPr/>
              <a:tblGrid>
                <a:gridCol w="916484">
                  <a:extLst>
                    <a:ext uri="{9D8B030D-6E8A-4147-A177-3AD203B41FA5}">
                      <a16:colId xmlns:a16="http://schemas.microsoft.com/office/drawing/2014/main" val="3409190757"/>
                    </a:ext>
                  </a:extLst>
                </a:gridCol>
                <a:gridCol w="720094">
                  <a:extLst>
                    <a:ext uri="{9D8B030D-6E8A-4147-A177-3AD203B41FA5}">
                      <a16:colId xmlns:a16="http://schemas.microsoft.com/office/drawing/2014/main" val="3880893683"/>
                    </a:ext>
                  </a:extLst>
                </a:gridCol>
                <a:gridCol w="720094">
                  <a:extLst>
                    <a:ext uri="{9D8B030D-6E8A-4147-A177-3AD203B41FA5}">
                      <a16:colId xmlns:a16="http://schemas.microsoft.com/office/drawing/2014/main" val="3826696213"/>
                    </a:ext>
                  </a:extLst>
                </a:gridCol>
                <a:gridCol w="1542161">
                  <a:extLst>
                    <a:ext uri="{9D8B030D-6E8A-4147-A177-3AD203B41FA5}">
                      <a16:colId xmlns:a16="http://schemas.microsoft.com/office/drawing/2014/main" val="3581324241"/>
                    </a:ext>
                  </a:extLst>
                </a:gridCol>
                <a:gridCol w="1656185">
                  <a:extLst>
                    <a:ext uri="{9D8B030D-6E8A-4147-A177-3AD203B41FA5}">
                      <a16:colId xmlns:a16="http://schemas.microsoft.com/office/drawing/2014/main" val="3390409465"/>
                    </a:ext>
                  </a:extLst>
                </a:gridCol>
              </a:tblGrid>
              <a:tr h="1524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미세먼지 측정소 행정코드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인구 행정코드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7843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도봉구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37.6687738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127.0470706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111171 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11320660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08854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강북구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37.6396099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127.0256575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111291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11305590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168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37.6541917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127.056793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111311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11350560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119595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은평구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37.6026957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126.9291119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111181 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11380510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19105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성북구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37.589116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127.0182146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111161 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11290580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6932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중랑구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37.6065602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127.0926519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111151 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11260520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33649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서대문구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37.5791158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126.9367789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111191 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11410520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376780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종로구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37.5729503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126.9793579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111123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11110530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740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37.5743682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127.0400189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111152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11230710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9754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37.5637561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126.9084211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111201 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11440590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25674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37.5640907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126.9979403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111121 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11140520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408233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성동구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37.5633415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127.0371025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111142 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11200520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1100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광진구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37.5384843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127.0822938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111141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11215710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14386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용산구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37.5384272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126.9654442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111131 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11170510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1583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37.5509786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126.8495382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111212 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11500510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73419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영등포구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37.5263715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126.8962283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111231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11560540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660820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동작구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37.512402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126.9392525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111241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11590520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28621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37.4837121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127.0324112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111262 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11650510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65906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37.5172363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127.0473248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111261 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11680510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72938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37.5145437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127.1065971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111273 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11710510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057282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강동구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37.5301251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127.123762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111274 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11740515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5339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37.5168721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126.8663985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111301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11470510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16621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구로구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37.4954031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126.887369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11530510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2671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금천구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37.4518527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126.9020358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111281 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11545510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13708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37.4784063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126.9516133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111251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11620525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14083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C4565F9-7345-40AC-8323-04E27DB11A6A}"/>
              </a:ext>
            </a:extLst>
          </p:cNvPr>
          <p:cNvSpPr/>
          <p:nvPr/>
        </p:nvSpPr>
        <p:spPr>
          <a:xfrm>
            <a:off x="596180" y="3291830"/>
            <a:ext cx="25922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서울 행정 구 </a:t>
            </a: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25</a:t>
            </a: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098" name="Picture 2" descr="ìì¸ ì§ëì ëí ì´ë¯¸ì§ ê²ìê²°ê³¼">
            <a:extLst>
              <a:ext uri="{FF2B5EF4-FFF2-40B4-BE49-F238E27FC236}">
                <a16:creationId xmlns:a16="http://schemas.microsoft.com/office/drawing/2014/main" id="{80ACA22A-66AB-4AF6-B19F-9C92C015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0" y="1275606"/>
            <a:ext cx="246365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04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990137" cy="369332"/>
            <a:chOff x="3923928" y="1310956"/>
            <a:chExt cx="41493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7886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- Place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4F6278-C302-46C8-BCBA-2D074F36F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253910"/>
              </p:ext>
            </p:extLst>
          </p:nvPr>
        </p:nvGraphicFramePr>
        <p:xfrm>
          <a:off x="2195736" y="1419622"/>
          <a:ext cx="6768756" cy="2805212"/>
        </p:xfrm>
        <a:graphic>
          <a:graphicData uri="http://schemas.openxmlformats.org/drawingml/2006/table">
            <a:tbl>
              <a:tblPr/>
              <a:tblGrid>
                <a:gridCol w="540032">
                  <a:extLst>
                    <a:ext uri="{9D8B030D-6E8A-4147-A177-3AD203B41FA5}">
                      <a16:colId xmlns:a16="http://schemas.microsoft.com/office/drawing/2014/main" val="3674801275"/>
                    </a:ext>
                  </a:extLst>
                </a:gridCol>
                <a:gridCol w="783046">
                  <a:extLst>
                    <a:ext uri="{9D8B030D-6E8A-4147-A177-3AD203B41FA5}">
                      <a16:colId xmlns:a16="http://schemas.microsoft.com/office/drawing/2014/main" val="2242509080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766543977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1267269819"/>
                    </a:ext>
                  </a:extLst>
                </a:gridCol>
                <a:gridCol w="327259">
                  <a:extLst>
                    <a:ext uri="{9D8B030D-6E8A-4147-A177-3AD203B41FA5}">
                      <a16:colId xmlns:a16="http://schemas.microsoft.com/office/drawing/2014/main" val="1636165100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767253925"/>
                    </a:ext>
                  </a:extLst>
                </a:gridCol>
                <a:gridCol w="327259">
                  <a:extLst>
                    <a:ext uri="{9D8B030D-6E8A-4147-A177-3AD203B41FA5}">
                      <a16:colId xmlns:a16="http://schemas.microsoft.com/office/drawing/2014/main" val="478212282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4253587897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535627113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3060612862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441442244"/>
                    </a:ext>
                  </a:extLst>
                </a:gridCol>
                <a:gridCol w="1918192">
                  <a:extLst>
                    <a:ext uri="{9D8B030D-6E8A-4147-A177-3AD203B41FA5}">
                      <a16:colId xmlns:a16="http://schemas.microsoft.com/office/drawing/2014/main" val="69428467"/>
                    </a:ext>
                  </a:extLst>
                </a:gridCol>
              </a:tblGrid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86489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927116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황주집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37.6400815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127.0282779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02-903-6275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줄서서 먹는 소곱창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216613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홍익짬뽕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노해로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37.6385114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127.0231996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02-902-9993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미니탕수육이 맛있는 중식당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72074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천회초밥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노해로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37.6417364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127.0221433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02-6094-7894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맛좋고 서비스 좋은 수유 초밥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4626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피자몰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37.6136586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127.0304432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02-6416-4296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와이스퀘어 피자몰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다양한 피자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048284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수유손칼국수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37.6439312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127.0283411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14:50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20:20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02-905-9949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비오는날 땡기는 칼국수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23284"/>
                  </a:ext>
                </a:extLst>
              </a:tr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놀거리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13045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76919"/>
                  </a:ext>
                </a:extLst>
              </a:tr>
              <a:tr h="14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더코드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노원구 상계로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93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경일빌딩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37.6568725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127.0651212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02-932-6689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즐거운 방탈출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592653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아트스페이스 그로브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82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10-5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37.6353883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127.0241651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18:00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02-322-3216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젊은이들을 위해 마련된 전시공간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814652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솔밭근린공원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서울 강북구 삼양로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561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37.6529618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127.0122387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02-901-6939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힐링할 수 있는 조용한 산책공간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885545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화이트힐링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37.6373492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127.0255036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02-999-9990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최고급 힐링을 할 수 있는 곳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672511"/>
                  </a:ext>
                </a:extLst>
              </a:tr>
              <a:tr h="14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놀숲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노해로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37.6379808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127.0241912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02-936-7999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지금까지 커피만 즐길 수 있던 카페와는 다른 만화책도 보고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맛있는 간식도 있는 차원이 다른 문화카페 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13820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롯데시네마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</a:t>
                      </a:r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도봉로</a:t>
                      </a:r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308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37.6356724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127.0238758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1544-8855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982691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CGV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37.6339026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127.0237438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1544-1122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275405"/>
                  </a:ext>
                </a:extLst>
              </a:tr>
              <a:tr h="86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CGV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수유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399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37.642358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127.0297598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1544-1122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59987"/>
                  </a:ext>
                </a:extLst>
              </a:tr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94692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224896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소희네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67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37.6156824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127.030674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010-6582-7859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수제 </a:t>
                      </a:r>
                      <a:r>
                        <a:rPr lang="ko-KR" altLang="en-US" sz="500" b="0" i="0" u="none" strike="noStrike" dirty="0" err="1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마카롱이</a:t>
                      </a:r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 맛있는 곳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03335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어니언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솔매로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50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55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37.6241045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127.0284021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070-7816-2714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성수에서 핫하다는 팡도르 먹으러 미아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82999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화이트힐링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332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37.6373492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127.0255036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02-999-9990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힐링 가능한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609974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칠복상회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한천로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132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37.6394057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127.0284952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인스타에서 인기가 좋은 예쁜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690460"/>
                  </a:ext>
                </a:extLst>
              </a:tr>
              <a:tr h="83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꿈꾸는 타자기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솔샘로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68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37.6163547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127.0288292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02-988-4862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자기 고양이가 있는 아늑한 북카페입니다</a:t>
                      </a:r>
                      <a:r>
                        <a:rPr lang="en-US" altLang="ko-KR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320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1811CFA-0E96-4548-B11C-2D1715E64557}"/>
              </a:ext>
            </a:extLst>
          </p:cNvPr>
          <p:cNvSpPr txBox="1"/>
          <p:nvPr/>
        </p:nvSpPr>
        <p:spPr>
          <a:xfrm>
            <a:off x="3635896" y="74849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강북구 예시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DE730D1-61F0-4089-89A0-CADDFC38C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04222"/>
              </p:ext>
            </p:extLst>
          </p:nvPr>
        </p:nvGraphicFramePr>
        <p:xfrm>
          <a:off x="333245" y="1425828"/>
          <a:ext cx="1698491" cy="2799000"/>
        </p:xfrm>
        <a:graphic>
          <a:graphicData uri="http://schemas.openxmlformats.org/drawingml/2006/table">
            <a:tbl>
              <a:tblPr/>
              <a:tblGrid>
                <a:gridCol w="824782">
                  <a:extLst>
                    <a:ext uri="{9D8B030D-6E8A-4147-A177-3AD203B41FA5}">
                      <a16:colId xmlns:a16="http://schemas.microsoft.com/office/drawing/2014/main" val="4144267041"/>
                    </a:ext>
                  </a:extLst>
                </a:gridCol>
                <a:gridCol w="873709">
                  <a:extLst>
                    <a:ext uri="{9D8B030D-6E8A-4147-A177-3AD203B41FA5}">
                      <a16:colId xmlns:a16="http://schemas.microsoft.com/office/drawing/2014/main" val="153779528"/>
                    </a:ext>
                  </a:extLst>
                </a:gridCol>
              </a:tblGrid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53272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748412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13147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32700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922"/>
                  </a:ext>
                </a:extLst>
              </a:tr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놀거리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76791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활동적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08323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4199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산책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9086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만들기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095323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조용한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2005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023205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326694"/>
                  </a:ext>
                </a:extLst>
              </a:tr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0810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디저트 맛집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081788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커피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79505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조용한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06291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사진찍기 좋은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424314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이색카페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3005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997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37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273595" cy="369332"/>
            <a:chOff x="3923928" y="1310956"/>
            <a:chExt cx="315501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7943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B71234-C75C-4983-902E-D3C65F8E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699542"/>
            <a:ext cx="3312368" cy="42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7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073015"/>
            <a:ext cx="4176459" cy="3355018"/>
            <a:chOff x="3845326" y="647435"/>
            <a:chExt cx="4176459" cy="3355018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1174081"/>
              <a:chOff x="1331639" y="1650178"/>
              <a:chExt cx="495955" cy="11740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D730835-48B3-484B-B5DC-D6EECF076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2328304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33E6B0-DA86-4346-813C-663C9B4421BD}"/>
                  </a:ext>
                </a:extLst>
              </p:cNvPr>
              <p:cNvSpPr txBox="1"/>
              <p:nvPr/>
            </p:nvSpPr>
            <p:spPr>
              <a:xfrm>
                <a:off x="1418354" y="2381149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Testing &amp; Evaluation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1C5403-62DF-4721-A6A0-5440A670A915}"/>
                </a:ext>
              </a:extLst>
            </p:cNvPr>
            <p:cNvSpPr txBox="1"/>
            <p:nvPr/>
          </p:nvSpPr>
          <p:spPr>
            <a:xfrm>
              <a:off x="4751633" y="3523642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88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AA8E9E-425F-4D58-80CB-696C89EA9DF6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0599769-8805-4A7F-9E03-BEFFC21348D9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8F044F5-631C-4A21-8C7F-01F77F14B6AB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6D9FEB5-16B1-4987-AC77-1C5AD2E4ED3C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60E8333-C299-4B4C-8C1D-7B995B1EA2A4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42787A-2EC6-45C4-916C-A40E87662F90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739458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63BE709-AD98-4EED-BC71-233C8CA12AD5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CD6A6D5-BC21-4B71-8C5F-B3366E12EFED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032E37-4C70-4369-AFB8-F6F8B346C723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507561-C9F4-42CC-852D-36EDA4661D1B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A32F33F-131E-49AE-98EC-688C480C8A2F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D8CFD-9BCB-4C83-A65C-6C4B65132915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2F75373-3DA0-43F6-8E3F-D37D3B9447F8}"/>
              </a:ext>
            </a:extLst>
          </p:cNvPr>
          <p:cNvSpPr/>
          <p:nvPr/>
        </p:nvSpPr>
        <p:spPr>
          <a:xfrm>
            <a:off x="4459589" y="3254819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차분한 데이트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22FC6DA-9174-4522-8276-3694C6D1E855}"/>
              </a:ext>
            </a:extLst>
          </p:cNvPr>
          <p:cNvSpPr/>
          <p:nvPr/>
        </p:nvSpPr>
        <p:spPr>
          <a:xfrm>
            <a:off x="6683434" y="3254819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신나는 데이트</a:t>
            </a:r>
          </a:p>
        </p:txBody>
      </p:sp>
    </p:spTree>
    <p:extLst>
      <p:ext uri="{BB962C8B-B14F-4D97-AF65-F5344CB8AC3E}">
        <p14:creationId xmlns:p14="http://schemas.microsoft.com/office/powerpoint/2010/main" val="2611055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BB198B-190E-4826-95F4-1A3559DD2104}"/>
              </a:ext>
            </a:extLst>
          </p:cNvPr>
          <p:cNvSpPr/>
          <p:nvPr/>
        </p:nvSpPr>
        <p:spPr>
          <a:xfrm>
            <a:off x="6104202" y="90411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도봉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9C53EC-45FB-4D1B-8376-E7B8607561C9}"/>
              </a:ext>
            </a:extLst>
          </p:cNvPr>
          <p:cNvSpPr/>
          <p:nvPr/>
        </p:nvSpPr>
        <p:spPr>
          <a:xfrm>
            <a:off x="6104202" y="2387115"/>
            <a:ext cx="674059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성북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(My)</a:t>
            </a:r>
            <a:endParaRPr lang="ko-KR" altLang="en-US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F092B-34D9-4A67-8E61-00CAE276EE8F}"/>
              </a:ext>
            </a:extLst>
          </p:cNvPr>
          <p:cNvSpPr/>
          <p:nvPr/>
        </p:nvSpPr>
        <p:spPr>
          <a:xfrm>
            <a:off x="7439351" y="1847478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노원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537F39-FE12-4A1B-99E4-136DF00BE6D7}"/>
              </a:ext>
            </a:extLst>
          </p:cNvPr>
          <p:cNvSpPr/>
          <p:nvPr/>
        </p:nvSpPr>
        <p:spPr>
          <a:xfrm>
            <a:off x="7472354" y="314311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중랑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09FBBCF-0946-4AF7-A8A8-C1315A8E6F19}"/>
              </a:ext>
            </a:extLst>
          </p:cNvPr>
          <p:cNvSpPr/>
          <p:nvPr/>
        </p:nvSpPr>
        <p:spPr>
          <a:xfrm>
            <a:off x="6104201" y="4031392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동대문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B850EF-18FD-43D8-8BF6-5006008DF260}"/>
              </a:ext>
            </a:extLst>
          </p:cNvPr>
          <p:cNvSpPr/>
          <p:nvPr/>
        </p:nvSpPr>
        <p:spPr>
          <a:xfrm>
            <a:off x="4880066" y="3296020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종로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F7D7D84-030F-44FF-996C-A8E7E363887C}"/>
              </a:ext>
            </a:extLst>
          </p:cNvPr>
          <p:cNvSpPr/>
          <p:nvPr/>
        </p:nvSpPr>
        <p:spPr>
          <a:xfrm>
            <a:off x="4736051" y="1847479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은평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943CBB-9AC3-4213-9CB8-B6D523561B5F}"/>
              </a:ext>
            </a:extLst>
          </p:cNvPr>
          <p:cNvCxnSpPr>
            <a:stCxn id="24" idx="0"/>
            <a:endCxn id="3" idx="4"/>
          </p:cNvCxnSpPr>
          <p:nvPr/>
        </p:nvCxnSpPr>
        <p:spPr>
          <a:xfrm flipV="1">
            <a:off x="6441232" y="1523620"/>
            <a:ext cx="0" cy="86349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A3D48-C082-45B7-9BC2-CE02FB553F2A}"/>
              </a:ext>
            </a:extLst>
          </p:cNvPr>
          <p:cNvCxnSpPr>
            <a:stCxn id="24" idx="2"/>
            <a:endCxn id="29" idx="5"/>
          </p:cNvCxnSpPr>
          <p:nvPr/>
        </p:nvCxnSpPr>
        <p:spPr>
          <a:xfrm flipH="1" flipV="1">
            <a:off x="5311395" y="2376261"/>
            <a:ext cx="792807" cy="32060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1B7AEE4-F9E0-4674-A0C0-EE9D9799E7AA}"/>
              </a:ext>
            </a:extLst>
          </p:cNvPr>
          <p:cNvCxnSpPr>
            <a:stCxn id="24" idx="3"/>
            <a:endCxn id="28" idx="6"/>
          </p:cNvCxnSpPr>
          <p:nvPr/>
        </p:nvCxnSpPr>
        <p:spPr>
          <a:xfrm flipH="1">
            <a:off x="5554125" y="2915897"/>
            <a:ext cx="648791" cy="68987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8022E13-CDB9-40A8-8CF0-E7809A587199}"/>
              </a:ext>
            </a:extLst>
          </p:cNvPr>
          <p:cNvCxnSpPr>
            <a:stCxn id="24" idx="4"/>
            <a:endCxn id="27" idx="0"/>
          </p:cNvCxnSpPr>
          <p:nvPr/>
        </p:nvCxnSpPr>
        <p:spPr>
          <a:xfrm flipH="1">
            <a:off x="6441231" y="3006622"/>
            <a:ext cx="1" cy="10247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230EBE4-705C-4957-B6F0-E51446960CB8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6778261" y="2157232"/>
            <a:ext cx="661090" cy="5396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6B1C4A-3A2E-419D-A394-CE6E5F40E6D4}"/>
              </a:ext>
            </a:extLst>
          </p:cNvPr>
          <p:cNvCxnSpPr>
            <a:stCxn id="24" idx="5"/>
            <a:endCxn id="26" idx="2"/>
          </p:cNvCxnSpPr>
          <p:nvPr/>
        </p:nvCxnSpPr>
        <p:spPr>
          <a:xfrm>
            <a:off x="6679547" y="2915897"/>
            <a:ext cx="792807" cy="5369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245056D-07C1-4753-A0E5-E4C04E9A63A0}"/>
              </a:ext>
            </a:extLst>
          </p:cNvPr>
          <p:cNvCxnSpPr>
            <a:cxnSpLocks/>
            <a:stCxn id="3" idx="2"/>
            <a:endCxn id="29" idx="7"/>
          </p:cNvCxnSpPr>
          <p:nvPr/>
        </p:nvCxnSpPr>
        <p:spPr>
          <a:xfrm flipH="1">
            <a:off x="5311395" y="1213867"/>
            <a:ext cx="792807" cy="7243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3E7A6BF-65E8-4851-B1CF-92A6DCBB3373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flipH="1" flipV="1">
            <a:off x="5073080" y="2466986"/>
            <a:ext cx="144016" cy="82903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26126E4-0787-4D6C-8026-8390027894F7}"/>
              </a:ext>
            </a:extLst>
          </p:cNvPr>
          <p:cNvCxnSpPr>
            <a:cxnSpLocks/>
            <a:stCxn id="27" idx="2"/>
            <a:endCxn id="28" idx="5"/>
          </p:cNvCxnSpPr>
          <p:nvPr/>
        </p:nvCxnSpPr>
        <p:spPr>
          <a:xfrm flipH="1" flipV="1">
            <a:off x="5455411" y="3824802"/>
            <a:ext cx="648790" cy="51634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D2A775-7028-4CDD-B4E9-C610451CFAFF}"/>
              </a:ext>
            </a:extLst>
          </p:cNvPr>
          <p:cNvCxnSpPr>
            <a:cxnSpLocks/>
            <a:stCxn id="26" idx="4"/>
            <a:endCxn id="27" idx="6"/>
          </p:cNvCxnSpPr>
          <p:nvPr/>
        </p:nvCxnSpPr>
        <p:spPr>
          <a:xfrm flipH="1">
            <a:off x="6778260" y="3762620"/>
            <a:ext cx="1031124" cy="578526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D48D8C3-FAD8-4A21-8E1C-1DC6F06459EC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H="1" flipV="1">
            <a:off x="7776381" y="2466985"/>
            <a:ext cx="33003" cy="67612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8094E5C-A78F-4BB4-B93C-458235851857}"/>
              </a:ext>
            </a:extLst>
          </p:cNvPr>
          <p:cNvCxnSpPr>
            <a:cxnSpLocks/>
            <a:stCxn id="3" idx="6"/>
            <a:endCxn id="25" idx="0"/>
          </p:cNvCxnSpPr>
          <p:nvPr/>
        </p:nvCxnSpPr>
        <p:spPr>
          <a:xfrm>
            <a:off x="6778261" y="1213867"/>
            <a:ext cx="998120" cy="633611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A671A12-1E21-4DAD-BC00-9165C4F32D7A}"/>
              </a:ext>
            </a:extLst>
          </p:cNvPr>
          <p:cNvSpPr txBox="1"/>
          <p:nvPr/>
        </p:nvSpPr>
        <p:spPr>
          <a:xfrm>
            <a:off x="5154050" y="4780706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3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3EBB198B-190E-4826-95F4-1A3559DD2104}"/>
              </a:ext>
            </a:extLst>
          </p:cNvPr>
          <p:cNvSpPr/>
          <p:nvPr/>
        </p:nvSpPr>
        <p:spPr>
          <a:xfrm>
            <a:off x="6444208" y="798094"/>
            <a:ext cx="674059" cy="619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도봉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9C53EC-45FB-4D1B-8376-E7B8607561C9}"/>
              </a:ext>
            </a:extLst>
          </p:cNvPr>
          <p:cNvSpPr/>
          <p:nvPr/>
        </p:nvSpPr>
        <p:spPr>
          <a:xfrm>
            <a:off x="6444208" y="2281096"/>
            <a:ext cx="674059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성북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(My)</a:t>
            </a:r>
            <a:endParaRPr lang="ko-KR" altLang="en-US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F092B-34D9-4A67-8E61-00CAE276EE8F}"/>
              </a:ext>
            </a:extLst>
          </p:cNvPr>
          <p:cNvSpPr/>
          <p:nvPr/>
        </p:nvSpPr>
        <p:spPr>
          <a:xfrm>
            <a:off x="7779357" y="1741459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노원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537F39-FE12-4A1B-99E4-136DF00BE6D7}"/>
              </a:ext>
            </a:extLst>
          </p:cNvPr>
          <p:cNvSpPr/>
          <p:nvPr/>
        </p:nvSpPr>
        <p:spPr>
          <a:xfrm>
            <a:off x="7812360" y="3037094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중랑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09FBBCF-0946-4AF7-A8A8-C1315A8E6F19}"/>
              </a:ext>
            </a:extLst>
          </p:cNvPr>
          <p:cNvSpPr/>
          <p:nvPr/>
        </p:nvSpPr>
        <p:spPr>
          <a:xfrm>
            <a:off x="6444207" y="392537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동대문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B850EF-18FD-43D8-8BF6-5006008DF260}"/>
              </a:ext>
            </a:extLst>
          </p:cNvPr>
          <p:cNvSpPr/>
          <p:nvPr/>
        </p:nvSpPr>
        <p:spPr>
          <a:xfrm>
            <a:off x="5220072" y="3190001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종로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F7D7D84-030F-44FF-996C-A8E7E363887C}"/>
              </a:ext>
            </a:extLst>
          </p:cNvPr>
          <p:cNvSpPr/>
          <p:nvPr/>
        </p:nvSpPr>
        <p:spPr>
          <a:xfrm>
            <a:off x="5076057" y="1741460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은평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943CBB-9AC3-4213-9CB8-B6D523561B5F}"/>
              </a:ext>
            </a:extLst>
          </p:cNvPr>
          <p:cNvCxnSpPr>
            <a:stCxn id="24" idx="0"/>
            <a:endCxn id="3" idx="4"/>
          </p:cNvCxnSpPr>
          <p:nvPr/>
        </p:nvCxnSpPr>
        <p:spPr>
          <a:xfrm flipV="1">
            <a:off x="6781238" y="1417601"/>
            <a:ext cx="0" cy="863495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A3D48-C082-45B7-9BC2-CE02FB553F2A}"/>
              </a:ext>
            </a:extLst>
          </p:cNvPr>
          <p:cNvCxnSpPr>
            <a:stCxn id="24" idx="2"/>
            <a:endCxn id="29" idx="5"/>
          </p:cNvCxnSpPr>
          <p:nvPr/>
        </p:nvCxnSpPr>
        <p:spPr>
          <a:xfrm flipH="1" flipV="1">
            <a:off x="5651401" y="2270242"/>
            <a:ext cx="792807" cy="32060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1B7AEE4-F9E0-4674-A0C0-EE9D9799E7AA}"/>
              </a:ext>
            </a:extLst>
          </p:cNvPr>
          <p:cNvCxnSpPr>
            <a:stCxn id="24" idx="3"/>
            <a:endCxn id="28" idx="6"/>
          </p:cNvCxnSpPr>
          <p:nvPr/>
        </p:nvCxnSpPr>
        <p:spPr>
          <a:xfrm flipH="1">
            <a:off x="5894131" y="2809878"/>
            <a:ext cx="648791" cy="68987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8022E13-CDB9-40A8-8CF0-E7809A587199}"/>
              </a:ext>
            </a:extLst>
          </p:cNvPr>
          <p:cNvCxnSpPr>
            <a:stCxn id="24" idx="4"/>
            <a:endCxn id="27" idx="0"/>
          </p:cNvCxnSpPr>
          <p:nvPr/>
        </p:nvCxnSpPr>
        <p:spPr>
          <a:xfrm flipH="1">
            <a:off x="6781237" y="2900603"/>
            <a:ext cx="1" cy="10247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230EBE4-705C-4957-B6F0-E51446960CB8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7118267" y="2051213"/>
            <a:ext cx="661090" cy="5396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6B1C4A-3A2E-419D-A394-CE6E5F40E6D4}"/>
              </a:ext>
            </a:extLst>
          </p:cNvPr>
          <p:cNvCxnSpPr>
            <a:stCxn id="24" idx="5"/>
            <a:endCxn id="26" idx="2"/>
          </p:cNvCxnSpPr>
          <p:nvPr/>
        </p:nvCxnSpPr>
        <p:spPr>
          <a:xfrm>
            <a:off x="7019553" y="2809878"/>
            <a:ext cx="792807" cy="5369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E7D86E-21CC-45D4-B26C-75D18458BA9A}"/>
              </a:ext>
            </a:extLst>
          </p:cNvPr>
          <p:cNvSpPr/>
          <p:nvPr/>
        </p:nvSpPr>
        <p:spPr>
          <a:xfrm>
            <a:off x="5870099" y="290060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8FBA50-C5EA-4E87-9DE0-446753F3A4B7}"/>
              </a:ext>
            </a:extLst>
          </p:cNvPr>
          <p:cNvSpPr/>
          <p:nvPr/>
        </p:nvSpPr>
        <p:spPr>
          <a:xfrm>
            <a:off x="6063429" y="2197717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5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6DE9FA-BECC-42A1-9359-6FB8F0B2F707}"/>
              </a:ext>
            </a:extLst>
          </p:cNvPr>
          <p:cNvSpPr/>
          <p:nvPr/>
        </p:nvSpPr>
        <p:spPr>
          <a:xfrm>
            <a:off x="6806772" y="1812651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622831-06E4-4A5E-A922-3DB41E9FCB9E}"/>
              </a:ext>
            </a:extLst>
          </p:cNvPr>
          <p:cNvSpPr/>
          <p:nvPr/>
        </p:nvSpPr>
        <p:spPr>
          <a:xfrm>
            <a:off x="7406099" y="2426279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8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B23072-BD61-458E-80E1-2D1BFDCD1771}"/>
              </a:ext>
            </a:extLst>
          </p:cNvPr>
          <p:cNvSpPr/>
          <p:nvPr/>
        </p:nvSpPr>
        <p:spPr>
          <a:xfrm>
            <a:off x="7230730" y="316221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A8A3B12-C33E-491B-BA26-DDD13698EE20}"/>
              </a:ext>
            </a:extLst>
          </p:cNvPr>
          <p:cNvSpPr/>
          <p:nvPr/>
        </p:nvSpPr>
        <p:spPr>
          <a:xfrm>
            <a:off x="6536954" y="345717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EC56B2-274C-4CE1-B192-DC2ACBB1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2" y="798094"/>
            <a:ext cx="4267217" cy="39219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6CC769-4328-4D1B-AAF6-16C8D79A8690}"/>
              </a:ext>
            </a:extLst>
          </p:cNvPr>
          <p:cNvSpPr/>
          <p:nvPr/>
        </p:nvSpPr>
        <p:spPr>
          <a:xfrm>
            <a:off x="465322" y="4443958"/>
            <a:ext cx="2090454" cy="276067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5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2E8ECD-DB5C-4DAB-9248-590F9F23783B}"/>
              </a:ext>
            </a:extLst>
          </p:cNvPr>
          <p:cNvGrpSpPr/>
          <p:nvPr/>
        </p:nvGrpSpPr>
        <p:grpSpPr>
          <a:xfrm>
            <a:off x="4332744" y="730881"/>
            <a:ext cx="4076965" cy="461665"/>
            <a:chOff x="4716016" y="777279"/>
            <a:chExt cx="4076965" cy="46166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94D48C9-BE12-4D60-98DC-4757E3ACCDA4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4189A2-A62E-4E82-A77B-B07888B1CB29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SELECT CITY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427012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0907E50-51F7-45A2-A568-0D9DB9DD2B1A}"/>
              </a:ext>
            </a:extLst>
          </p:cNvPr>
          <p:cNvSpPr/>
          <p:nvPr/>
        </p:nvSpPr>
        <p:spPr>
          <a:xfrm>
            <a:off x="6049245" y="252322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677026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824E286-B3D0-4033-B514-83FCC915CD19}"/>
              </a:ext>
            </a:extLst>
          </p:cNvPr>
          <p:cNvSpPr/>
          <p:nvPr/>
        </p:nvSpPr>
        <p:spPr>
          <a:xfrm>
            <a:off x="4427012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6C22DFB-D953-43D9-B71E-D7CC36C83BBB}"/>
              </a:ext>
            </a:extLst>
          </p:cNvPr>
          <p:cNvSpPr/>
          <p:nvPr/>
        </p:nvSpPr>
        <p:spPr>
          <a:xfrm>
            <a:off x="6537503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20A9E9-961A-4253-AF29-0DDBE70C691F}"/>
              </a:ext>
            </a:extLst>
          </p:cNvPr>
          <p:cNvSpPr txBox="1"/>
          <p:nvPr/>
        </p:nvSpPr>
        <p:spPr>
          <a:xfrm>
            <a:off x="4332743" y="1318833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8985695-369F-4634-8389-F53DE5BE4D61}"/>
              </a:ext>
            </a:extLst>
          </p:cNvPr>
          <p:cNvGrpSpPr/>
          <p:nvPr/>
        </p:nvGrpSpPr>
        <p:grpSpPr>
          <a:xfrm>
            <a:off x="4521279" y="3610638"/>
            <a:ext cx="4076965" cy="461665"/>
            <a:chOff x="4716016" y="777279"/>
            <a:chExt cx="4076965" cy="46166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2C22981-EE72-46AD-B505-F0CCC92B11EC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높음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B45AA0-370A-487D-9313-27D4CC56DFCB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FINE</a:t>
              </a:r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DUST</a:t>
              </a: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96C50FB-4894-409B-BF20-CC7B9DA15B5E}"/>
              </a:ext>
            </a:extLst>
          </p:cNvPr>
          <p:cNvSpPr/>
          <p:nvPr/>
        </p:nvSpPr>
        <p:spPr>
          <a:xfrm>
            <a:off x="4427012" y="3104415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차분한 데이트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872544C-713C-407D-B3CF-40362102C076}"/>
              </a:ext>
            </a:extLst>
          </p:cNvPr>
          <p:cNvSpPr/>
          <p:nvPr/>
        </p:nvSpPr>
        <p:spPr>
          <a:xfrm>
            <a:off x="6650857" y="3104415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신나는 데이트</a:t>
            </a:r>
          </a:p>
        </p:txBody>
      </p:sp>
    </p:spTree>
    <p:extLst>
      <p:ext uri="{BB962C8B-B14F-4D97-AF65-F5344CB8AC3E}">
        <p14:creationId xmlns:p14="http://schemas.microsoft.com/office/powerpoint/2010/main" val="75296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073015"/>
            <a:ext cx="4176459" cy="3355018"/>
            <a:chOff x="3845326" y="647435"/>
            <a:chExt cx="4176459" cy="3355018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1174081"/>
              <a:chOff x="1331639" y="1650178"/>
              <a:chExt cx="495955" cy="11740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D730835-48B3-484B-B5DC-D6EECF076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2328304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33E6B0-DA86-4346-813C-663C9B4421BD}"/>
                  </a:ext>
                </a:extLst>
              </p:cNvPr>
              <p:cNvSpPr txBox="1"/>
              <p:nvPr/>
            </p:nvSpPr>
            <p:spPr>
              <a:xfrm>
                <a:off x="1418354" y="2381149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Testing &amp; Evaluation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1C5403-62DF-4721-A6A0-5440A670A915}"/>
                </a:ext>
              </a:extLst>
            </p:cNvPr>
            <p:cNvSpPr txBox="1"/>
            <p:nvPr/>
          </p:nvSpPr>
          <p:spPr>
            <a:xfrm>
              <a:off x="4751633" y="3523642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26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2857132" y="255963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2925576" y="146164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682261" y="255963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2843808" y="3651870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9A7EE6-E4C2-40AC-B627-F3C3792ADFDE}"/>
              </a:ext>
            </a:extLst>
          </p:cNvPr>
          <p:cNvCxnSpPr>
            <a:stCxn id="46" idx="7"/>
            <a:endCxn id="45" idx="2"/>
          </p:cNvCxnSpPr>
          <p:nvPr/>
        </p:nvCxnSpPr>
        <p:spPr>
          <a:xfrm flipV="1">
            <a:off x="1235766" y="1771402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1CE4A9-3742-4499-9C99-3394CB23E563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1330732" y="2869392"/>
            <a:ext cx="1526400" cy="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84FDD7-29A2-4F9B-A2C7-C28326BEA20A}"/>
              </a:ext>
            </a:extLst>
          </p:cNvPr>
          <p:cNvCxnSpPr>
            <a:stCxn id="46" idx="5"/>
            <a:endCxn id="47" idx="2"/>
          </p:cNvCxnSpPr>
          <p:nvPr/>
        </p:nvCxnSpPr>
        <p:spPr>
          <a:xfrm>
            <a:off x="1235766" y="3088420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F4808C-8E54-4368-B9BE-1D8A0ACD214D}"/>
              </a:ext>
            </a:extLst>
          </p:cNvPr>
          <p:cNvSpPr/>
          <p:nvPr/>
        </p:nvSpPr>
        <p:spPr>
          <a:xfrm rot="19819866">
            <a:off x="1596610" y="1938496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순위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1E40D-FF83-4E6F-8383-0ACBD5EF2F75}"/>
              </a:ext>
            </a:extLst>
          </p:cNvPr>
          <p:cNvSpPr/>
          <p:nvPr/>
        </p:nvSpPr>
        <p:spPr>
          <a:xfrm rot="1583184">
            <a:off x="1783265" y="32574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B4EDA4-855C-4D25-988D-E484E801E202}"/>
              </a:ext>
            </a:extLst>
          </p:cNvPr>
          <p:cNvSpPr/>
          <p:nvPr/>
        </p:nvSpPr>
        <p:spPr>
          <a:xfrm>
            <a:off x="1820286" y="2707201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순위 없음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CF3F4C-1038-48BC-B3FF-09F9EA2FCF48}"/>
              </a:ext>
            </a:extLst>
          </p:cNvPr>
          <p:cNvSpPr txBox="1"/>
          <p:nvPr/>
        </p:nvSpPr>
        <p:spPr>
          <a:xfrm>
            <a:off x="4572000" y="2669336"/>
            <a:ext cx="449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경로 설정 위한 </a:t>
            </a:r>
            <a:r>
              <a:rPr lang="ko-KR" altLang="en-US" sz="2000" dirty="0">
                <a:solidFill>
                  <a:srgbClr val="FF69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우선순위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선택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51F21A6-9345-4F7F-AF5C-048AA3F13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12" y="2390025"/>
            <a:ext cx="294035" cy="2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998317" y="250144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435207" y="250144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3BEFEA-5B47-4EF9-B6A6-F612CF566645}"/>
              </a:ext>
            </a:extLst>
          </p:cNvPr>
          <p:cNvSpPr/>
          <p:nvPr/>
        </p:nvSpPr>
        <p:spPr>
          <a:xfrm>
            <a:off x="6177251" y="2550196"/>
            <a:ext cx="1008112" cy="295491"/>
          </a:xfrm>
          <a:prstGeom prst="right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2857132" y="255963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2925576" y="146164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682261" y="255963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2843808" y="3651870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9A7EE6-E4C2-40AC-B627-F3C3792ADFDE}"/>
              </a:ext>
            </a:extLst>
          </p:cNvPr>
          <p:cNvCxnSpPr>
            <a:stCxn id="46" idx="7"/>
            <a:endCxn id="45" idx="2"/>
          </p:cNvCxnSpPr>
          <p:nvPr/>
        </p:nvCxnSpPr>
        <p:spPr>
          <a:xfrm flipV="1">
            <a:off x="1235766" y="1771402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1CE4A9-3742-4499-9C99-3394CB23E563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1330732" y="2869392"/>
            <a:ext cx="1526400" cy="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84FDD7-29A2-4F9B-A2C7-C28326BEA20A}"/>
              </a:ext>
            </a:extLst>
          </p:cNvPr>
          <p:cNvCxnSpPr>
            <a:stCxn id="46" idx="5"/>
            <a:endCxn id="47" idx="2"/>
          </p:cNvCxnSpPr>
          <p:nvPr/>
        </p:nvCxnSpPr>
        <p:spPr>
          <a:xfrm>
            <a:off x="1235766" y="3088420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F4808C-8E54-4368-B9BE-1D8A0ACD214D}"/>
              </a:ext>
            </a:extLst>
          </p:cNvPr>
          <p:cNvSpPr/>
          <p:nvPr/>
        </p:nvSpPr>
        <p:spPr>
          <a:xfrm rot="19819866">
            <a:off x="1596610" y="1938496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순위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1E40D-FF83-4E6F-8383-0ACBD5EF2F75}"/>
              </a:ext>
            </a:extLst>
          </p:cNvPr>
          <p:cNvSpPr/>
          <p:nvPr/>
        </p:nvSpPr>
        <p:spPr>
          <a:xfrm rot="1583184">
            <a:off x="1783265" y="32574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B4EDA4-855C-4D25-988D-E484E801E202}"/>
              </a:ext>
            </a:extLst>
          </p:cNvPr>
          <p:cNvSpPr/>
          <p:nvPr/>
        </p:nvSpPr>
        <p:spPr>
          <a:xfrm>
            <a:off x="1820286" y="2707201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순위 없음</a:t>
            </a:r>
          </a:p>
        </p:txBody>
      </p:sp>
    </p:spTree>
    <p:extLst>
      <p:ext uri="{BB962C8B-B14F-4D97-AF65-F5344CB8AC3E}">
        <p14:creationId xmlns:p14="http://schemas.microsoft.com/office/powerpoint/2010/main" val="397796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CF3F4C-1038-48BC-B3FF-09F9EA2FCF48}"/>
              </a:ext>
            </a:extLst>
          </p:cNvPr>
          <p:cNvSpPr txBox="1"/>
          <p:nvPr/>
        </p:nvSpPr>
        <p:spPr>
          <a:xfrm>
            <a:off x="107511" y="2529179"/>
            <a:ext cx="408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경로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8C2520-7611-4410-9EB3-C5BEA39464DB}"/>
              </a:ext>
            </a:extLst>
          </p:cNvPr>
          <p:cNvGrpSpPr/>
          <p:nvPr/>
        </p:nvGrpSpPr>
        <p:grpSpPr>
          <a:xfrm>
            <a:off x="1547664" y="2404092"/>
            <a:ext cx="6548027" cy="666790"/>
            <a:chOff x="1297986" y="2564616"/>
            <a:chExt cx="6548027" cy="66679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37CE1D1-7716-4967-993F-6338348B8860}"/>
                </a:ext>
              </a:extLst>
            </p:cNvPr>
            <p:cNvCxnSpPr>
              <a:cxnSpLocks/>
            </p:cNvCxnSpPr>
            <p:nvPr/>
          </p:nvCxnSpPr>
          <p:spPr>
            <a:xfrm>
              <a:off x="1622221" y="2885686"/>
              <a:ext cx="5899557" cy="0"/>
            </a:xfrm>
            <a:prstGeom prst="line">
              <a:avLst/>
            </a:prstGeom>
            <a:ln w="28575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F3E87-4A31-4DB5-9009-02B858B79E40}"/>
                </a:ext>
              </a:extLst>
            </p:cNvPr>
            <p:cNvSpPr/>
            <p:nvPr/>
          </p:nvSpPr>
          <p:spPr>
            <a:xfrm>
              <a:off x="3172366" y="2575933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맛집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424A792-2838-4D6E-8B18-ABFB4C969197}"/>
                </a:ext>
              </a:extLst>
            </p:cNvPr>
            <p:cNvSpPr/>
            <p:nvPr/>
          </p:nvSpPr>
          <p:spPr>
            <a:xfrm>
              <a:off x="1297986" y="2564616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START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CBB9AF9-4A1D-435C-9646-C5F7B132E9DB}"/>
                </a:ext>
              </a:extLst>
            </p:cNvPr>
            <p:cNvSpPr/>
            <p:nvPr/>
          </p:nvSpPr>
          <p:spPr>
            <a:xfrm>
              <a:off x="5323164" y="2603367"/>
              <a:ext cx="674058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놀거리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7D944F-17C7-4B9F-B345-6E57966B1170}"/>
                </a:ext>
              </a:extLst>
            </p:cNvPr>
            <p:cNvSpPr/>
            <p:nvPr/>
          </p:nvSpPr>
          <p:spPr>
            <a:xfrm>
              <a:off x="7197542" y="2611899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END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F9C5171-5376-44E4-9DF4-05FD350E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4448265"/>
            <a:ext cx="2066925" cy="590550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35653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08923" y="2902802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00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28574" y="2890115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26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28574" y="2890115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1AE8A4-AFCF-43B0-933C-22F75A4809E7}"/>
              </a:ext>
            </a:extLst>
          </p:cNvPr>
          <p:cNvSpPr/>
          <p:nvPr/>
        </p:nvSpPr>
        <p:spPr>
          <a:xfrm rot="220124">
            <a:off x="5014521" y="326366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3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D098CD9-0D06-4E35-8523-A02EE73E0030}"/>
              </a:ext>
            </a:extLst>
          </p:cNvPr>
          <p:cNvSpPr/>
          <p:nvPr/>
        </p:nvSpPr>
        <p:spPr>
          <a:xfrm rot="20205667">
            <a:off x="4928391" y="2497117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6874F18-7341-4F02-8A4C-CE6FAB49EA04}"/>
              </a:ext>
            </a:extLst>
          </p:cNvPr>
          <p:cNvSpPr/>
          <p:nvPr/>
        </p:nvSpPr>
        <p:spPr>
          <a:xfrm rot="20783944">
            <a:off x="5063010" y="2855102"/>
            <a:ext cx="7689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Weight1</a:t>
            </a:r>
            <a:endParaRPr lang="ko-KR" altLang="en-US" sz="12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130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28574" y="2890115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stCxn id="43" idx="6"/>
            <a:endCxn id="50" idx="2"/>
          </p:cNvCxnSpPr>
          <p:nvPr/>
        </p:nvCxnSpPr>
        <p:spPr>
          <a:xfrm flipV="1">
            <a:off x="4824684" y="3182100"/>
            <a:ext cx="1162952" cy="17847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87636" y="2966863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853790" y="3592252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stCxn id="43" idx="5"/>
            <a:endCxn id="51" idx="2"/>
          </p:cNvCxnSpPr>
          <p:nvPr/>
        </p:nvCxnSpPr>
        <p:spPr>
          <a:xfrm>
            <a:off x="4726840" y="3428581"/>
            <a:ext cx="1126950" cy="37890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1AE8A4-AFCF-43B0-933C-22F75A4809E7}"/>
              </a:ext>
            </a:extLst>
          </p:cNvPr>
          <p:cNvSpPr/>
          <p:nvPr/>
        </p:nvSpPr>
        <p:spPr>
          <a:xfrm rot="960535">
            <a:off x="5005608" y="3401784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3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D098CD9-0D06-4E35-8523-A02EE73E0030}"/>
              </a:ext>
            </a:extLst>
          </p:cNvPr>
          <p:cNvSpPr/>
          <p:nvPr/>
        </p:nvSpPr>
        <p:spPr>
          <a:xfrm rot="20205667">
            <a:off x="4928391" y="2497117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6874F18-7341-4F02-8A4C-CE6FAB49EA04}"/>
              </a:ext>
            </a:extLst>
          </p:cNvPr>
          <p:cNvSpPr/>
          <p:nvPr/>
        </p:nvSpPr>
        <p:spPr>
          <a:xfrm>
            <a:off x="5063129" y="2945592"/>
            <a:ext cx="7689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Weight1</a:t>
            </a:r>
            <a:endParaRPr lang="ko-KR" altLang="en-US" sz="12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5C1ADFE-59BD-44B7-A3E4-D39D5DE0B330}"/>
              </a:ext>
            </a:extLst>
          </p:cNvPr>
          <p:cNvSpPr/>
          <p:nvPr/>
        </p:nvSpPr>
        <p:spPr>
          <a:xfrm>
            <a:off x="7968125" y="211236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END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6A2D208-E927-4E25-AD5B-FD9580EDD1E5}"/>
              </a:ext>
            </a:extLst>
          </p:cNvPr>
          <p:cNvCxnSpPr>
            <a:cxnSpLocks/>
            <a:stCxn id="49" idx="6"/>
            <a:endCxn id="70" idx="2"/>
          </p:cNvCxnSpPr>
          <p:nvPr/>
        </p:nvCxnSpPr>
        <p:spPr>
          <a:xfrm flipV="1">
            <a:off x="6407356" y="2422120"/>
            <a:ext cx="1560769" cy="3085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440187-581A-42A6-829A-178D0C59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88" y="3316074"/>
            <a:ext cx="2163473" cy="1791411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035847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BC85DB-BD98-4FCA-882A-C64E5554DCF6}"/>
              </a:ext>
            </a:extLst>
          </p:cNvPr>
          <p:cNvGrpSpPr/>
          <p:nvPr/>
        </p:nvGrpSpPr>
        <p:grpSpPr>
          <a:xfrm>
            <a:off x="4067944" y="2352637"/>
            <a:ext cx="4733504" cy="626034"/>
            <a:chOff x="4355976" y="2314588"/>
            <a:chExt cx="4733504" cy="626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9B86589-0109-4149-ADBB-BC3CB0C46CCD}"/>
                </a:ext>
              </a:extLst>
            </p:cNvPr>
            <p:cNvGrpSpPr/>
            <p:nvPr/>
          </p:nvGrpSpPr>
          <p:grpSpPr>
            <a:xfrm>
              <a:off x="4355976" y="2314588"/>
              <a:ext cx="4608512" cy="626034"/>
              <a:chOff x="3851920" y="2093982"/>
              <a:chExt cx="4608512" cy="626034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8D1714FF-2688-4FC5-B8A0-21B39A0DD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920" y="2387116"/>
                <a:ext cx="4608512" cy="23146"/>
              </a:xfrm>
              <a:prstGeom prst="line">
                <a:avLst/>
              </a:prstGeom>
              <a:ln w="38100">
                <a:solidFill>
                  <a:srgbClr val="FFE1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679E108-CD8E-4EBF-822D-6F2AE5E29FD3}"/>
                  </a:ext>
                </a:extLst>
              </p:cNvPr>
              <p:cNvSpPr/>
              <p:nvPr/>
            </p:nvSpPr>
            <p:spPr>
              <a:xfrm>
                <a:off x="5172798" y="2093982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스코파더쉐프</a:t>
                </a:r>
                <a:endParaRPr lang="en-US" altLang="ko-KR" sz="8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85CDCC8-B5E9-42C3-9C69-5F986B935E4C}"/>
                  </a:ext>
                </a:extLst>
              </p:cNvPr>
              <p:cNvSpPr/>
              <p:nvPr/>
            </p:nvSpPr>
            <p:spPr>
              <a:xfrm>
                <a:off x="4139951" y="2100509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START</a:t>
                </a: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C7185C86-4D55-49E8-A1F8-C4BC94BC0292}"/>
                  </a:ext>
                </a:extLst>
              </p:cNvPr>
              <p:cNvSpPr/>
              <p:nvPr/>
            </p:nvSpPr>
            <p:spPr>
              <a:xfrm>
                <a:off x="6205645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플랜테리어</a:t>
                </a:r>
                <a:endParaRPr lang="en-US" altLang="ko-KR" sz="8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2315741-C7DE-4C2F-9B58-9F04372B7E09}"/>
                  </a:ext>
                </a:extLst>
              </p:cNvPr>
              <p:cNvSpPr/>
              <p:nvPr/>
            </p:nvSpPr>
            <p:spPr>
              <a:xfrm>
                <a:off x="7248517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END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F8C777D-2C31-4F78-8DBB-708D739A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445" y="2487949"/>
              <a:ext cx="294035" cy="27931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78C661-F9E3-4404-B6D2-27F99DAAA817}"/>
              </a:ext>
            </a:extLst>
          </p:cNvPr>
          <p:cNvSpPr/>
          <p:nvPr/>
        </p:nvSpPr>
        <p:spPr>
          <a:xfrm>
            <a:off x="7262137" y="3140919"/>
            <a:ext cx="1680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Result with </a:t>
            </a:r>
            <a:r>
              <a:rPr lang="en-US" altLang="ko-KR" sz="1200" dirty="0">
                <a:solidFill>
                  <a:srgbClr val="FF696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Array List</a:t>
            </a:r>
            <a:endParaRPr lang="ko-KR" altLang="en-US" sz="1200" dirty="0">
              <a:solidFill>
                <a:srgbClr val="FF696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84550B-BA45-4397-AA6E-63AA344B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495" y="4101193"/>
            <a:ext cx="1704975" cy="971550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480033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1637202" cy="369332"/>
            <a:chOff x="3923928" y="1310956"/>
            <a:chExt cx="227190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91124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Class UML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33CCBF-5DF0-49E9-81D5-2CA247E2D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23924"/>
              </p:ext>
            </p:extLst>
          </p:nvPr>
        </p:nvGraphicFramePr>
        <p:xfrm>
          <a:off x="3053734" y="444395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0320AAF-EF69-42C3-BC3A-4B69E47FF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89320"/>
              </p:ext>
            </p:extLst>
          </p:nvPr>
        </p:nvGraphicFramePr>
        <p:xfrm>
          <a:off x="775202" y="442216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F0B5BCE-5296-4953-8844-D201FE810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560010"/>
              </p:ext>
            </p:extLst>
          </p:nvPr>
        </p:nvGraphicFramePr>
        <p:xfrm>
          <a:off x="5364088" y="444395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7D28126-89DF-45C3-BD48-7A6CAAC68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00211"/>
              </p:ext>
            </p:extLst>
          </p:nvPr>
        </p:nvGraphicFramePr>
        <p:xfrm>
          <a:off x="1713655" y="2494896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24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정보를 담는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F3E9332-38C2-45B2-9EC6-CECE14B07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68651"/>
              </p:ext>
            </p:extLst>
          </p:nvPr>
        </p:nvGraphicFramePr>
        <p:xfrm>
          <a:off x="4061843" y="2483983"/>
          <a:ext cx="2016218" cy="533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Graph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73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선택 그래프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9507F0E-D98B-43A6-B0C1-0125BF347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665890"/>
              </p:ext>
            </p:extLst>
          </p:nvPr>
        </p:nvGraphicFramePr>
        <p:xfrm>
          <a:off x="775202" y="334204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유동인구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ED9C2FC5-E72B-4477-87F4-AF4ED3237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12082"/>
              </p:ext>
            </p:extLst>
          </p:nvPr>
        </p:nvGraphicFramePr>
        <p:xfrm>
          <a:off x="6078061" y="1605960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132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CategoryPriority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카테고리 우선순위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A7D0E01-E21C-4081-B308-06704F765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396562"/>
              </p:ext>
            </p:extLst>
          </p:nvPr>
        </p:nvGraphicFramePr>
        <p:xfrm>
          <a:off x="2822635" y="160596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Place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가게 정보 저장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5039251-C366-4BCD-BDD7-0A6675C9E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000938"/>
              </p:ext>
            </p:extLst>
          </p:nvPr>
        </p:nvGraphicFramePr>
        <p:xfrm>
          <a:off x="4231577" y="57236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ResultNode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최종 노드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59F814C-FD2D-43FB-855D-D3A4430AF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149857"/>
              </p:ext>
            </p:extLst>
          </p:nvPr>
        </p:nvGraphicFramePr>
        <p:xfrm>
          <a:off x="5364493" y="3376215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서울시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445B65B0-5E7C-44F4-80CB-8F242D261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62939"/>
              </p:ext>
            </p:extLst>
          </p:nvPr>
        </p:nvGraphicFramePr>
        <p:xfrm>
          <a:off x="3053734" y="3376215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85CE804-F6A2-4A1B-ABBE-203731BEC323}"/>
              </a:ext>
            </a:extLst>
          </p:cNvPr>
          <p:cNvCxnSpPr>
            <a:cxnSpLocks/>
            <a:stCxn id="26" idx="0"/>
            <a:endCxn id="33" idx="2"/>
          </p:cNvCxnSpPr>
          <p:nvPr/>
        </p:nvCxnSpPr>
        <p:spPr>
          <a:xfrm flipV="1">
            <a:off x="1783311" y="3861872"/>
            <a:ext cx="0" cy="56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18183B-9941-4F47-801A-32F47A641ADA}"/>
              </a:ext>
            </a:extLst>
          </p:cNvPr>
          <p:cNvCxnSpPr>
            <a:cxnSpLocks/>
            <a:stCxn id="3" idx="0"/>
            <a:endCxn id="38" idx="2"/>
          </p:cNvCxnSpPr>
          <p:nvPr/>
        </p:nvCxnSpPr>
        <p:spPr>
          <a:xfrm flipV="1">
            <a:off x="4061843" y="3896047"/>
            <a:ext cx="0" cy="54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1833467-4C9C-4DA2-8A6D-6F420F1D8C54}"/>
              </a:ext>
            </a:extLst>
          </p:cNvPr>
          <p:cNvCxnSpPr>
            <a:cxnSpLocks/>
            <a:stCxn id="30" idx="0"/>
            <a:endCxn id="37" idx="2"/>
          </p:cNvCxnSpPr>
          <p:nvPr/>
        </p:nvCxnSpPr>
        <p:spPr>
          <a:xfrm flipV="1">
            <a:off x="6372197" y="3896047"/>
            <a:ext cx="405" cy="54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32FC017-874C-493E-8B57-7380C85135B1}"/>
              </a:ext>
            </a:extLst>
          </p:cNvPr>
          <p:cNvCxnSpPr>
            <a:endCxn id="31" idx="2"/>
          </p:cNvCxnSpPr>
          <p:nvPr/>
        </p:nvCxnSpPr>
        <p:spPr>
          <a:xfrm flipV="1">
            <a:off x="1783311" y="3006272"/>
            <a:ext cx="938453" cy="33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EC346F-C405-4975-938D-6278DFA32F6C}"/>
              </a:ext>
            </a:extLst>
          </p:cNvPr>
          <p:cNvCxnSpPr/>
          <p:nvPr/>
        </p:nvCxnSpPr>
        <p:spPr>
          <a:xfrm flipH="1" flipV="1">
            <a:off x="3053734" y="3017184"/>
            <a:ext cx="1008109" cy="35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18353B-7667-4845-995B-DB72A54B83D3}"/>
              </a:ext>
            </a:extLst>
          </p:cNvPr>
          <p:cNvCxnSpPr/>
          <p:nvPr/>
        </p:nvCxnSpPr>
        <p:spPr>
          <a:xfrm flipH="1" flipV="1">
            <a:off x="3367484" y="3017184"/>
            <a:ext cx="3004713" cy="32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C71833B-F2D5-4138-93DA-3DBA0777BF4E}"/>
              </a:ext>
            </a:extLst>
          </p:cNvPr>
          <p:cNvCxnSpPr>
            <a:endCxn id="32" idx="1"/>
          </p:cNvCxnSpPr>
          <p:nvPr/>
        </p:nvCxnSpPr>
        <p:spPr>
          <a:xfrm>
            <a:off x="3729873" y="2750583"/>
            <a:ext cx="331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FC4E047-745B-46A1-8030-E5189F80F408}"/>
              </a:ext>
            </a:extLst>
          </p:cNvPr>
          <p:cNvCxnSpPr/>
          <p:nvPr/>
        </p:nvCxnSpPr>
        <p:spPr>
          <a:xfrm flipH="1" flipV="1">
            <a:off x="4663628" y="2125792"/>
            <a:ext cx="288032" cy="35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AD16B92-1A41-438C-AB72-899057A32F42}"/>
              </a:ext>
            </a:extLst>
          </p:cNvPr>
          <p:cNvCxnSpPr>
            <a:cxnSpLocks/>
          </p:cNvCxnSpPr>
          <p:nvPr/>
        </p:nvCxnSpPr>
        <p:spPr>
          <a:xfrm flipH="1" flipV="1">
            <a:off x="5640533" y="1103112"/>
            <a:ext cx="437528" cy="75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A26C338-EB76-4407-9F4F-DBCEB998C17B}"/>
              </a:ext>
            </a:extLst>
          </p:cNvPr>
          <p:cNvCxnSpPr/>
          <p:nvPr/>
        </p:nvCxnSpPr>
        <p:spPr>
          <a:xfrm flipV="1">
            <a:off x="3943548" y="1092200"/>
            <a:ext cx="926292" cy="51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26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77227" y="2427734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4113381" y="2110869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176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4" y="24368"/>
            <a:ext cx="2788095" cy="369332"/>
            <a:chOff x="3923928" y="1310956"/>
            <a:chExt cx="3868986" cy="539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508325" cy="53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(goal)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C21145-449B-4BDE-9226-4D71AA4F0792}"/>
              </a:ext>
            </a:extLst>
          </p:cNvPr>
          <p:cNvGrpSpPr/>
          <p:nvPr/>
        </p:nvGrpSpPr>
        <p:grpSpPr>
          <a:xfrm>
            <a:off x="2267744" y="2186739"/>
            <a:ext cx="6495843" cy="770022"/>
            <a:chOff x="2583863" y="2279362"/>
            <a:chExt cx="6495843" cy="7700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D70E30-6547-495D-8CB8-B40CCD30219F}"/>
                </a:ext>
              </a:extLst>
            </p:cNvPr>
            <p:cNvSpPr txBox="1"/>
            <p:nvPr/>
          </p:nvSpPr>
          <p:spPr>
            <a:xfrm>
              <a:off x="2583863" y="2787774"/>
              <a:ext cx="64958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유동인구와 날씨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미세먼지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원하는 데이트 종류를 고려한 </a:t>
              </a:r>
              <a:r>
                <a:rPr lang="en-US" altLang="ko-KR" sz="1100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SMART</a:t>
              </a:r>
              <a:r>
                <a:rPr lang="ko-KR" altLang="en-US" sz="1100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데이트 코스 추천</a:t>
              </a:r>
              <a:endParaRPr lang="en-US" altLang="ko-KR" sz="1100" dirty="0">
                <a:solidFill>
                  <a:srgbClr val="FF69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2CF33F-1D96-4CE9-864D-F06A9B1A6EDC}"/>
                </a:ext>
              </a:extLst>
            </p:cNvPr>
            <p:cNvSpPr txBox="1"/>
            <p:nvPr/>
          </p:nvSpPr>
          <p:spPr>
            <a:xfrm>
              <a:off x="2583863" y="2279362"/>
              <a:ext cx="146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GOAL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ED9618F-36F1-436F-AF37-CF8C4AF7E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49191"/>
            <a:ext cx="1275264" cy="12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8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1662850" cy="369332"/>
            <a:chOff x="3923928" y="1310956"/>
            <a:chExt cx="230750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94684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세고딕" panose="020B0600000000000000" pitchFamily="50" charset="-127"/>
                  <a:ea typeface="중앙세고딕" panose="020B0600000000000000" pitchFamily="50" charset="-127"/>
                </a:rPr>
                <a:t>About API 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33CCBF-5DF0-49E9-81D5-2CA247E2D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430324"/>
              </p:ext>
            </p:extLst>
          </p:nvPr>
        </p:nvGraphicFramePr>
        <p:xfrm>
          <a:off x="1042941" y="2354262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0320AAF-EF69-42C3-BC3A-4B69E47FF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359914"/>
              </p:ext>
            </p:extLst>
          </p:nvPr>
        </p:nvGraphicFramePr>
        <p:xfrm>
          <a:off x="1042941" y="149081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PopulationService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F0B5BCE-5296-4953-8844-D201FE810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791168"/>
              </p:ext>
            </p:extLst>
          </p:nvPr>
        </p:nvGraphicFramePr>
        <p:xfrm>
          <a:off x="1042941" y="327588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seoulFineDustService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2DD7F11-41A9-496A-AB58-013EFC22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45" y="2318903"/>
            <a:ext cx="1828800" cy="590550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C2CB51D-C1B2-411B-92F5-049761E46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755926"/>
              </p:ext>
            </p:extLst>
          </p:nvPr>
        </p:nvGraphicFramePr>
        <p:xfrm>
          <a:off x="6227517" y="149081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Population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City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별 유동인구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EEC20E1-0CDA-4845-BE97-10D635F38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07013"/>
              </p:ext>
            </p:extLst>
          </p:nvPr>
        </p:nvGraphicFramePr>
        <p:xfrm>
          <a:off x="6227517" y="327588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SeoulFIneDust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서울시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192AFD8-2B0F-4B7F-8BD0-9AB0A35AF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46707"/>
              </p:ext>
            </p:extLst>
          </p:nvPr>
        </p:nvGraphicFramePr>
        <p:xfrm>
          <a:off x="6227517" y="2389621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별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중앙세고딕" panose="020B0600000000000000" pitchFamily="50" charset="-127"/>
                          <a:ea typeface="중앙세고딕" panose="020B0600000000000000" pitchFamily="50" charset="-127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중앙세고딕" panose="020B0600000000000000" pitchFamily="50" charset="-127"/>
                        <a:ea typeface="중앙세고딕" panose="020B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473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859746" cy="369332"/>
            <a:chOff x="3923928" y="1310956"/>
            <a:chExt cx="119304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8323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City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B90EDF-25CB-4817-87A2-0F4CFEEBE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65928"/>
              </p:ext>
            </p:extLst>
          </p:nvPr>
        </p:nvGraphicFramePr>
        <p:xfrm>
          <a:off x="948022" y="1724437"/>
          <a:ext cx="2975906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5906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CITY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CityName</a:t>
                      </a:r>
                      <a:r>
                        <a:rPr kumimoji="0" lang="ko-KR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"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temp</a:t>
                      </a:r>
                      <a:r>
                        <a:rPr kumimoji="0" lang="ko-KR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"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x_axis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y_axis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fineDust_Code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population_Code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subCityName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3DF3B9D-65A2-4D12-8D64-75FEB71E368B}"/>
              </a:ext>
            </a:extLst>
          </p:cNvPr>
          <p:cNvSpPr txBox="1"/>
          <p:nvPr/>
        </p:nvSpPr>
        <p:spPr>
          <a:xfrm>
            <a:off x="4054685" y="1717125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행정 구역 정보 저장을 위한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20411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1625276" cy="369332"/>
            <a:chOff x="3923928" y="1310956"/>
            <a:chExt cx="225535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8946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City Graph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23294E-FFFD-4EC0-8C5F-F124534F9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639909"/>
              </p:ext>
            </p:extLst>
          </p:nvPr>
        </p:nvGraphicFramePr>
        <p:xfrm>
          <a:off x="1115616" y="1724437"/>
          <a:ext cx="280831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CITY Graph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computCity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distance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maxDistance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maxPopulation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computeDistance</a:t>
                      </a:r>
                      <a:r>
                        <a:rPr lang="en-US" altLang="ko-KR" sz="140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  <a:endParaRPr kumimoji="0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3476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2999AED-AF96-4AA4-86AB-5F2565117147}"/>
              </a:ext>
            </a:extLst>
          </p:cNvPr>
          <p:cNvSpPr txBox="1"/>
          <p:nvPr/>
        </p:nvSpPr>
        <p:spPr>
          <a:xfrm>
            <a:off x="4054685" y="1717125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구역 선택 그래프를 위한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Class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83C84-FDAC-4F7D-8080-D7C0F8A69731}"/>
              </a:ext>
            </a:extLst>
          </p:cNvPr>
          <p:cNvSpPr txBox="1"/>
          <p:nvPr/>
        </p:nvSpPr>
        <p:spPr>
          <a:xfrm>
            <a:off x="4312986" y="2118200"/>
            <a:ext cx="449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600" dirty="0" err="1">
                <a:latin typeface="중앙중고딕" panose="020B0600000000000000" pitchFamily="50" charset="-127"/>
                <a:ea typeface="중앙중고딕" panose="020B0600000000000000" pitchFamily="50" charset="-127"/>
              </a:rPr>
              <a:t>computeDistance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()</a:t>
            </a:r>
          </a:p>
          <a:p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: </a:t>
            </a:r>
            <a:r>
              <a:rPr lang="ko-KR" altLang="en-US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위도 경도 기반 거리 계산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597980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3" y="24366"/>
            <a:ext cx="1031267" cy="369332"/>
            <a:chOff x="3923928" y="1310956"/>
            <a:chExt cx="143106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107040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Place</a:t>
              </a: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A3C9BA-0C1C-43B1-8E9C-91E0E3BF5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019673"/>
              </p:ext>
            </p:extLst>
          </p:nvPr>
        </p:nvGraphicFramePr>
        <p:xfrm>
          <a:off x="254521" y="1563638"/>
          <a:ext cx="4242469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2469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PLACE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adress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y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originX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originY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distance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tag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startHour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startMinute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endHour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endMinute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breakStartHour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breakStartMinute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breakEndHour</a:t>
                      </a: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breakEndMinute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[]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restDay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{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};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tel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review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10000.0f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 </a:t>
                      </a:r>
                      <a:br>
                        <a:rPr kumimoji="0" lang="ko-KR" altLang="ko-KR" sz="1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connected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computeDistance</a:t>
                      </a:r>
                      <a:r>
                        <a:rPr lang="en-US" altLang="ko-KR" sz="100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91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381A887-9397-4F21-989A-932735F88AFF}"/>
              </a:ext>
            </a:extLst>
          </p:cNvPr>
          <p:cNvSpPr txBox="1"/>
          <p:nvPr/>
        </p:nvSpPr>
        <p:spPr>
          <a:xfrm>
            <a:off x="4572000" y="1540733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데이트 장소 저장을 위한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CA12B-7C5C-49AF-A75F-2A3996579911}"/>
              </a:ext>
            </a:extLst>
          </p:cNvPr>
          <p:cNvSpPr txBox="1"/>
          <p:nvPr/>
        </p:nvSpPr>
        <p:spPr>
          <a:xfrm>
            <a:off x="4652775" y="1940843"/>
            <a:ext cx="449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600" dirty="0" err="1">
                <a:latin typeface="중앙중고딕" panose="020B0600000000000000" pitchFamily="50" charset="-127"/>
                <a:ea typeface="중앙중고딕" panose="020B0600000000000000" pitchFamily="50" charset="-127"/>
              </a:rPr>
              <a:t>computeDistance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()</a:t>
            </a:r>
          </a:p>
          <a:p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: </a:t>
            </a:r>
            <a:r>
              <a:rPr lang="ko-KR" altLang="en-US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위도 경도 기반 거리 계산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080242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1" y="24366"/>
            <a:ext cx="2161128" cy="369332"/>
            <a:chOff x="3923928" y="1310956"/>
            <a:chExt cx="299895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263829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CategoryPriority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D02AA47-790C-4C1D-BD56-11D7E000A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68035"/>
              </p:ext>
            </p:extLst>
          </p:nvPr>
        </p:nvGraphicFramePr>
        <p:xfrm>
          <a:off x="899592" y="2199773"/>
          <a:ext cx="316535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351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</a:rPr>
                        <a:t>CategoryPriority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priority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C9C1719-3394-473A-B402-899823D99A9D}"/>
              </a:ext>
            </a:extLst>
          </p:cNvPr>
          <p:cNvSpPr txBox="1"/>
          <p:nvPr/>
        </p:nvSpPr>
        <p:spPr>
          <a:xfrm>
            <a:off x="4249805" y="216085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Category Node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우선순위 저장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EB003-AB41-4B47-BB62-484A18444576}"/>
              </a:ext>
            </a:extLst>
          </p:cNvPr>
          <p:cNvSpPr txBox="1"/>
          <p:nvPr/>
        </p:nvSpPr>
        <p:spPr>
          <a:xfrm>
            <a:off x="4330580" y="2571750"/>
            <a:ext cx="449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어떤 카테고리를 먼저 진행할지에 대한 정보를 저장하기 위한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947087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8" y="24366"/>
            <a:ext cx="1675674" cy="369332"/>
            <a:chOff x="3923928" y="1310956"/>
            <a:chExt cx="232529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96463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ResultNode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42CCBF-C852-4BCB-92A7-0C93EF8CC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36181"/>
              </p:ext>
            </p:extLst>
          </p:nvPr>
        </p:nvGraphicFramePr>
        <p:xfrm>
          <a:off x="899592" y="2199773"/>
          <a:ext cx="3165351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351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</a:rPr>
                        <a:t>ResultNode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-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myplace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nextplace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prevPlace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0.0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51D3A58-89B0-42F7-8429-0C8A2FFDB10A}"/>
              </a:ext>
            </a:extLst>
          </p:cNvPr>
          <p:cNvSpPr txBox="1"/>
          <p:nvPr/>
        </p:nvSpPr>
        <p:spPr>
          <a:xfrm>
            <a:off x="4249805" y="216085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Final Node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저장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69599-609E-41A9-A3CE-30843730F005}"/>
              </a:ext>
            </a:extLst>
          </p:cNvPr>
          <p:cNvSpPr txBox="1"/>
          <p:nvPr/>
        </p:nvSpPr>
        <p:spPr>
          <a:xfrm>
            <a:off x="4330580" y="2571750"/>
            <a:ext cx="449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계산된 결과를 바탕으로 선택 된 최종 데이트 장소를 저장하기 위한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 class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이다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3953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8" y="24366"/>
            <a:ext cx="1650475" cy="369332"/>
            <a:chOff x="3923928" y="1310956"/>
            <a:chExt cx="229032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92966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ResultNode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42CCBF-C852-4BCB-92A7-0C93EF8CC8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9592" y="2199773"/>
          <a:ext cx="3165351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351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</a:rPr>
                        <a:t>ResultNode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endNode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false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-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myplace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nextplace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prevPlace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r>
                        <a:rPr kumimoji="0" lang="ko-K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E7A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=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0.0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;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51D3A58-89B0-42F7-8429-0C8A2FFDB10A}"/>
              </a:ext>
            </a:extLst>
          </p:cNvPr>
          <p:cNvSpPr txBox="1"/>
          <p:nvPr/>
        </p:nvSpPr>
        <p:spPr>
          <a:xfrm>
            <a:off x="4249805" y="216085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Final Node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69599-609E-41A9-A3CE-30843730F005}"/>
              </a:ext>
            </a:extLst>
          </p:cNvPr>
          <p:cNvSpPr txBox="1"/>
          <p:nvPr/>
        </p:nvSpPr>
        <p:spPr>
          <a:xfrm>
            <a:off x="4330580" y="2571750"/>
            <a:ext cx="449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계산된 결과를 바탕으로 선택 된 최종 데이트 장소를 저장하기 위한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class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3091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77227" y="2427734"/>
            <a:ext cx="278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Activity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4113381" y="2110869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5572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9" y="24366"/>
            <a:ext cx="2077323" cy="369332"/>
            <a:chOff x="3923928" y="1310956"/>
            <a:chExt cx="288265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52199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LoadingActivity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63460"/>
              </p:ext>
            </p:extLst>
          </p:nvPr>
        </p:nvGraphicFramePr>
        <p:xfrm>
          <a:off x="1549165" y="1437843"/>
          <a:ext cx="330936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Loading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readTxt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makeCity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fillCityPopulation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718122" y="3144622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App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실행 시 데이터를 받아 옴</a:t>
            </a:r>
            <a:endParaRPr lang="en-US" altLang="ko-KR" sz="2000" dirty="0">
              <a:solidFill>
                <a:schemeClr val="tx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692792" y="3579862"/>
            <a:ext cx="4491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App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을 실행하면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가장 먼저 실행 되는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Activity.</a:t>
            </a:r>
          </a:p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행정구역에 대한 정보를 받아오고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API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로부터 유동인구에 대한 정보를 받아와 저장하는 역할을 한다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.</a:t>
            </a:r>
          </a:p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8810D0-EEA4-4F77-A06B-D3E3580D5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04043" cy="4273853"/>
          </a:xfrm>
          <a:prstGeom prst="rect">
            <a:avLst/>
          </a:prstGeom>
          <a:ln>
            <a:solidFill>
              <a:srgbClr val="FDCFCF"/>
            </a:solidFill>
          </a:ln>
        </p:spPr>
      </p:pic>
    </p:spTree>
    <p:extLst>
      <p:ext uri="{BB962C8B-B14F-4D97-AF65-F5344CB8AC3E}">
        <p14:creationId xmlns:p14="http://schemas.microsoft.com/office/powerpoint/2010/main" val="19399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1725368" cy="369332"/>
            <a:chOff x="3923928" y="1310956"/>
            <a:chExt cx="239425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03359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MainActivity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06871"/>
              </p:ext>
            </p:extLst>
          </p:nvPr>
        </p:nvGraphicFramePr>
        <p:xfrm>
          <a:off x="1619672" y="1403581"/>
          <a:ext cx="3309367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Main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selectCityAlgorithm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computeMaxDistance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computeWeight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107506" y="3219822"/>
            <a:ext cx="573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현 위치 입력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107507" y="3619932"/>
            <a:ext cx="52565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받아온 행정구역 정보로부터 내 위치와 유동인구 정보 기반으로 가장 좋은 행정구역을 선정해 다음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로 넘겨주는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이다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.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3B5EBF-C650-46CC-9FA1-D2073544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04042" cy="4273851"/>
          </a:xfrm>
          <a:prstGeom prst="rect">
            <a:avLst/>
          </a:prstGeom>
          <a:ln>
            <a:solidFill>
              <a:srgbClr val="FDCFCF"/>
            </a:solidFill>
          </a:ln>
        </p:spPr>
      </p:pic>
    </p:spTree>
    <p:extLst>
      <p:ext uri="{BB962C8B-B14F-4D97-AF65-F5344CB8AC3E}">
        <p14:creationId xmlns:p14="http://schemas.microsoft.com/office/powerpoint/2010/main" val="34056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4" y="24366"/>
            <a:ext cx="3193654" cy="369332"/>
            <a:chOff x="3923928" y="1310956"/>
            <a:chExt cx="443175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7" y="1310956"/>
              <a:ext cx="407109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(Advantage)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CF114-E741-4E77-A106-4774F08AF61D}"/>
              </a:ext>
            </a:extLst>
          </p:cNvPr>
          <p:cNvSpPr/>
          <p:nvPr/>
        </p:nvSpPr>
        <p:spPr>
          <a:xfrm>
            <a:off x="2267744" y="1134216"/>
            <a:ext cx="6984776" cy="34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평소 가던 데이트 장소만 가기엔 지루할 때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색다른 데이트 장소를 찾아볼 수 있다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6BB17A-1BBC-4532-884A-79B724EE0612}"/>
              </a:ext>
            </a:extLst>
          </p:cNvPr>
          <p:cNvSpPr/>
          <p:nvPr/>
        </p:nvSpPr>
        <p:spPr>
          <a:xfrm>
            <a:off x="2435995" y="3361689"/>
            <a:ext cx="6462464" cy="34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기존에 있는 데이트 장소 홍보성 앱과는 다르다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085C7-3B93-4261-989D-86313D0BD77C}"/>
              </a:ext>
            </a:extLst>
          </p:cNvPr>
          <p:cNvSpPr txBox="1"/>
          <p:nvPr/>
        </p:nvSpPr>
        <p:spPr>
          <a:xfrm>
            <a:off x="971600" y="1061193"/>
            <a:ext cx="14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1CADA-1AF9-4A6A-B026-31460F37FB3F}"/>
              </a:ext>
            </a:extLst>
          </p:cNvPr>
          <p:cNvSpPr txBox="1"/>
          <p:nvPr/>
        </p:nvSpPr>
        <p:spPr>
          <a:xfrm>
            <a:off x="149427" y="212947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CONVINIOUS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A37AE-A4B3-4E56-BCAA-46C69C939BF5}"/>
              </a:ext>
            </a:extLst>
          </p:cNvPr>
          <p:cNvSpPr txBox="1"/>
          <p:nvPr/>
        </p:nvSpPr>
        <p:spPr>
          <a:xfrm>
            <a:off x="293850" y="3304238"/>
            <a:ext cx="208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DIFFERENCE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46F47-4DE3-416E-A88E-9EBF5E3B6658}"/>
              </a:ext>
            </a:extLst>
          </p:cNvPr>
          <p:cNvSpPr/>
          <p:nvPr/>
        </p:nvSpPr>
        <p:spPr>
          <a:xfrm>
            <a:off x="2339752" y="2203685"/>
            <a:ext cx="6984776" cy="712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맨날 나만 데이트 코스를 정하는 것 같고 데이트 코스 짜기 귀찮을 때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98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1603540" cy="369332"/>
            <a:chOff x="3923928" y="1310956"/>
            <a:chExt cx="222519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86453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TagActivity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22142"/>
              </p:ext>
            </p:extLst>
          </p:nvPr>
        </p:nvGraphicFramePr>
        <p:xfrm>
          <a:off x="1285839" y="1381651"/>
          <a:ext cx="3309367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Tag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selectCityAlgorithm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computeMaxDistance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computeMaxPopulation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computeWeight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263503" y="3128733"/>
            <a:ext cx="5535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Tag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입력받는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251520" y="3576072"/>
            <a:ext cx="5365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미세먼지 정보와 사용자가 입력하는 정보를 입력 받는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5CD6C-FFA3-42D6-AFE9-B4B3E772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52817" cy="4360564"/>
          </a:xfrm>
          <a:prstGeom prst="rect">
            <a:avLst/>
          </a:prstGeom>
          <a:ln>
            <a:solidFill>
              <a:srgbClr val="FDCFCF"/>
            </a:solidFill>
          </a:ln>
        </p:spPr>
      </p:pic>
    </p:spTree>
    <p:extLst>
      <p:ext uri="{BB962C8B-B14F-4D97-AF65-F5344CB8AC3E}">
        <p14:creationId xmlns:p14="http://schemas.microsoft.com/office/powerpoint/2010/main" val="13412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1" y="24366"/>
            <a:ext cx="2402476" cy="369332"/>
            <a:chOff x="3923928" y="1310956"/>
            <a:chExt cx="333387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297320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Searching Activity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22B2C7E-AA54-467E-B133-31D42C59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56328"/>
            <a:ext cx="2404043" cy="4245059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4C2459-32CC-40FF-8354-C90CD4062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91509"/>
              </p:ext>
            </p:extLst>
          </p:nvPr>
        </p:nvGraphicFramePr>
        <p:xfrm>
          <a:off x="1549164" y="1059582"/>
          <a:ext cx="3309367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Searching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resultGraph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selectCategory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selectPlace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Category_one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Category_two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Category_three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findMinimum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readTxt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printGraph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makeLocation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6FEE1F-A85E-489C-8283-DB1AF1E12C54}"/>
              </a:ext>
            </a:extLst>
          </p:cNvPr>
          <p:cNvSpPr txBox="1"/>
          <p:nvPr/>
        </p:nvSpPr>
        <p:spPr>
          <a:xfrm>
            <a:off x="367402" y="3224740"/>
            <a:ext cx="542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데이트 장소 선택을 위한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Searching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F2A79-BFA9-4024-94A7-543D7E38BE04}"/>
              </a:ext>
            </a:extLst>
          </p:cNvPr>
          <p:cNvSpPr txBox="1"/>
          <p:nvPr/>
        </p:nvSpPr>
        <p:spPr>
          <a:xfrm>
            <a:off x="358735" y="3606864"/>
            <a:ext cx="542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입력된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Tag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와 미세먼지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행정구역 정보를 바탕으로 데이트 장소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Node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를 선택하고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최종 루트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 Graph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를 그리기 위한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이다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09901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8" y="24366"/>
            <a:ext cx="3751563" cy="369332"/>
            <a:chOff x="3923928" y="1310956"/>
            <a:chExt cx="520595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84529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ResultActivity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 &amp; </a:t>
              </a:r>
              <a:r>
                <a:rPr lang="en-US" altLang="ko-K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popupActivity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84B63AE-08E2-4D6B-8F75-DC09DFE71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441553"/>
              </p:ext>
            </p:extLst>
          </p:nvPr>
        </p:nvGraphicFramePr>
        <p:xfrm>
          <a:off x="1279406" y="902562"/>
          <a:ext cx="33093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Result 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onCreate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21F7EE-75C4-4886-916D-26EBF8A92016}"/>
              </a:ext>
            </a:extLst>
          </p:cNvPr>
          <p:cNvSpPr txBox="1"/>
          <p:nvPr/>
        </p:nvSpPr>
        <p:spPr>
          <a:xfrm>
            <a:off x="352381" y="3923857"/>
            <a:ext cx="5535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최종 </a:t>
            </a:r>
            <a:r>
              <a:rPr lang="en-US" altLang="ko-KR" sz="2000" dirty="0" err="1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resultNode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list</a:t>
            </a:r>
            <a:r>
              <a:rPr lang="ko-KR" altLang="en-US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를 받아 띄우는 </a:t>
            </a:r>
            <a:r>
              <a:rPr lang="en-US" altLang="ko-KR" sz="2000" dirty="0">
                <a:solidFill>
                  <a:schemeClr val="tx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AED50-6447-4AB3-AAEC-60E8115F07EA}"/>
              </a:ext>
            </a:extLst>
          </p:cNvPr>
          <p:cNvSpPr txBox="1"/>
          <p:nvPr/>
        </p:nvSpPr>
        <p:spPr>
          <a:xfrm>
            <a:off x="521279" y="4323967"/>
            <a:ext cx="5365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계산된 최적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Node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들이 담긴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List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를 받아와 화면에 띄워주는 역할</a:t>
            </a:r>
            <a:endParaRPr lang="en-US" altLang="ko-KR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9E3E19-EB1A-4925-B8CA-C3468217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27534"/>
            <a:ext cx="2452817" cy="4360564"/>
          </a:xfrm>
          <a:prstGeom prst="rect">
            <a:avLst/>
          </a:prstGeom>
          <a:ln>
            <a:solidFill>
              <a:srgbClr val="FDCFC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176793-26F5-4020-93D7-746CC79C4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6" t="37155" r="15156" b="37400"/>
          <a:stretch/>
        </p:blipFill>
        <p:spPr>
          <a:xfrm>
            <a:off x="7596336" y="3981592"/>
            <a:ext cx="1469296" cy="953732"/>
          </a:xfrm>
          <a:prstGeom prst="rect">
            <a:avLst/>
          </a:prstGeom>
          <a:ln>
            <a:solidFill>
              <a:srgbClr val="FDCFCF"/>
            </a:solidFill>
          </a:ln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09C07B0-7C7F-4620-A7E6-F1A94554C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891774"/>
              </p:ext>
            </p:extLst>
          </p:nvPr>
        </p:nvGraphicFramePr>
        <p:xfrm>
          <a:off x="1262633" y="2291554"/>
          <a:ext cx="3309367" cy="107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367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popup Activity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5896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mOnClose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onTouchEvent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onBackPressed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318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4" y="24366"/>
            <a:ext cx="2924414" cy="369332"/>
            <a:chOff x="3923928" y="1310956"/>
            <a:chExt cx="405814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69748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(City Select)</a:t>
              </a:r>
            </a:p>
          </p:txBody>
        </p:sp>
      </p:grpSp>
      <p:pic>
        <p:nvPicPr>
          <p:cNvPr id="2050" name="Picture 2" descr="ë¨ë°©í¥ ê°ì¤ì¹ ê·¸ëíì ëí ì´ë¯¸ì§ ê²ìê²°ê³¼">
            <a:extLst>
              <a:ext uri="{FF2B5EF4-FFF2-40B4-BE49-F238E27FC236}">
                <a16:creationId xmlns:a16="http://schemas.microsoft.com/office/drawing/2014/main" id="{C92B1B5C-73C7-47BA-9DFA-20A8010A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7614"/>
            <a:ext cx="2160824" cy="18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B908A-26E6-4364-AB45-AB19E0B6B0B6}"/>
              </a:ext>
            </a:extLst>
          </p:cNvPr>
          <p:cNvSpPr txBox="1"/>
          <p:nvPr/>
        </p:nvSpPr>
        <p:spPr>
          <a:xfrm>
            <a:off x="1335091" y="350785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단방향 가중치 그래프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D6FE78-B7B7-42AF-B3D8-0F3BEAC5946C}"/>
              </a:ext>
            </a:extLst>
          </p:cNvPr>
          <p:cNvCxnSpPr>
            <a:cxnSpLocks/>
          </p:cNvCxnSpPr>
          <p:nvPr/>
        </p:nvCxnSpPr>
        <p:spPr>
          <a:xfrm>
            <a:off x="442798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7513DE9-245A-4FFC-9A3B-17338E420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66" y="1476536"/>
            <a:ext cx="294035" cy="279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93554-933A-408F-A52C-01B1EE41FCFC}"/>
              </a:ext>
            </a:extLst>
          </p:cNvPr>
          <p:cNvSpPr txBox="1"/>
          <p:nvPr/>
        </p:nvSpPr>
        <p:spPr>
          <a:xfrm>
            <a:off x="6012160" y="3507854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D9326-4573-47A0-AE82-F25B2E7B1D2E}"/>
                  </a:ext>
                </a:extLst>
              </p:cNvPr>
              <p:cNvSpPr txBox="1"/>
              <p:nvPr/>
            </p:nvSpPr>
            <p:spPr>
              <a:xfrm>
                <a:off x="4931777" y="2252380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D9326-4573-47A0-AE82-F25B2E7B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777" y="2252380"/>
                <a:ext cx="3312895" cy="445315"/>
              </a:xfrm>
              <a:prstGeom prst="rect">
                <a:avLst/>
              </a:prstGeom>
              <a:blipFill>
                <a:blip r:embed="rId4"/>
                <a:stretch>
                  <a:fillRect t="-2703" r="-552" b="-16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45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3095935" cy="369332"/>
            <a:chOff x="3923928" y="1310956"/>
            <a:chExt cx="429615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9354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(Place Select)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187A8B-C2A2-4409-AE2F-13D0431FD0BD}"/>
              </a:ext>
            </a:extLst>
          </p:cNvPr>
          <p:cNvSpPr txBox="1"/>
          <p:nvPr/>
        </p:nvSpPr>
        <p:spPr>
          <a:xfrm>
            <a:off x="1331640" y="3003798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CB6E0-A478-4B2A-BC09-3E047211D827}"/>
                  </a:ext>
                </a:extLst>
              </p:cNvPr>
              <p:cNvSpPr txBox="1"/>
              <p:nvPr/>
            </p:nvSpPr>
            <p:spPr>
              <a:xfrm>
                <a:off x="539552" y="2283718"/>
                <a:ext cx="2549159" cy="446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CB6E0-A478-4B2A-BC09-3E047211D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83718"/>
                <a:ext cx="2549159" cy="446789"/>
              </a:xfrm>
              <a:prstGeom prst="rect">
                <a:avLst/>
              </a:prstGeom>
              <a:blipFill>
                <a:blip r:embed="rId3"/>
                <a:stretch>
                  <a:fillRect t="-1370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8A9B99-9A95-446F-9444-7B92FC074D73}"/>
              </a:ext>
            </a:extLst>
          </p:cNvPr>
          <p:cNvCxnSpPr>
            <a:cxnSpLocks/>
          </p:cNvCxnSpPr>
          <p:nvPr/>
        </p:nvCxnSpPr>
        <p:spPr>
          <a:xfrm>
            <a:off x="3419872" y="1923678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CFA7DD8-69EF-465D-ADDC-3AFF79399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4" y="1692560"/>
            <a:ext cx="294035" cy="2793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4B57CE-769E-4BE3-846F-4D87F24F920A}"/>
              </a:ext>
            </a:extLst>
          </p:cNvPr>
          <p:cNvSpPr/>
          <p:nvPr/>
        </p:nvSpPr>
        <p:spPr>
          <a:xfrm>
            <a:off x="5796135" y="4659981"/>
            <a:ext cx="1512168" cy="312205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Category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에 맛집 요소가 선택되었는가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7929007-8368-423D-B60D-34FFCE687588}"/>
              </a:ext>
            </a:extLst>
          </p:cNvPr>
          <p:cNvSpPr/>
          <p:nvPr/>
        </p:nvSpPr>
        <p:spPr>
          <a:xfrm>
            <a:off x="5292080" y="3867894"/>
            <a:ext cx="504055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C36425-F673-4EB7-B9BE-33298F33DF00}"/>
              </a:ext>
            </a:extLst>
          </p:cNvPr>
          <p:cNvSpPr/>
          <p:nvPr/>
        </p:nvSpPr>
        <p:spPr>
          <a:xfrm>
            <a:off x="7164286" y="3867894"/>
            <a:ext cx="504056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No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40CDB95-D978-4377-99A3-9D97D0216169}"/>
              </a:ext>
            </a:extLst>
          </p:cNvPr>
          <p:cNvCxnSpPr>
            <a:cxnSpLocks/>
            <a:stCxn id="2" idx="0"/>
            <a:endCxn id="3" idx="4"/>
          </p:cNvCxnSpPr>
          <p:nvPr/>
        </p:nvCxnSpPr>
        <p:spPr>
          <a:xfrm rot="16200000" flipV="1">
            <a:off x="5857876" y="3965637"/>
            <a:ext cx="380577" cy="10081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4DCA744-13CC-4A78-BDA9-3D6F121983C8}"/>
              </a:ext>
            </a:extLst>
          </p:cNvPr>
          <p:cNvCxnSpPr>
            <a:cxnSpLocks/>
            <a:stCxn id="2" idx="0"/>
            <a:endCxn id="12" idx="4"/>
          </p:cNvCxnSpPr>
          <p:nvPr/>
        </p:nvCxnSpPr>
        <p:spPr>
          <a:xfrm rot="5400000" flipH="1" flipV="1">
            <a:off x="6793978" y="4037646"/>
            <a:ext cx="380577" cy="8640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1C3C56-187E-464A-A0EF-9DD5F2CA4C5F}"/>
              </a:ext>
            </a:extLst>
          </p:cNvPr>
          <p:cNvSpPr/>
          <p:nvPr/>
        </p:nvSpPr>
        <p:spPr>
          <a:xfrm>
            <a:off x="4788023" y="3327834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Date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타임이 식사 시간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1A1662A-01B7-4045-87C5-61323DFC63AF}"/>
              </a:ext>
            </a:extLst>
          </p:cNvPr>
          <p:cNvSpPr/>
          <p:nvPr/>
        </p:nvSpPr>
        <p:spPr>
          <a:xfrm>
            <a:off x="4292526" y="2604120"/>
            <a:ext cx="504055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01CE87-5760-4F7D-A4E3-F7497497DC9C}"/>
              </a:ext>
            </a:extLst>
          </p:cNvPr>
          <p:cNvSpPr/>
          <p:nvPr/>
        </p:nvSpPr>
        <p:spPr>
          <a:xfrm>
            <a:off x="6258192" y="2598408"/>
            <a:ext cx="504056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No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781F633-499A-4360-8779-6BC61BA52CDE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rot="16200000" flipV="1">
            <a:off x="4888229" y="2671955"/>
            <a:ext cx="312204" cy="999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511EC4E-5EC8-435A-8687-BEBA48FB5530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rot="5400000" flipH="1" flipV="1">
            <a:off x="5868205" y="2685820"/>
            <a:ext cx="317916" cy="966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3607FC-68C3-447A-9125-18E0F8114C62}"/>
              </a:ext>
            </a:extLst>
          </p:cNvPr>
          <p:cNvCxnSpPr>
            <a:cxnSpLocks/>
            <a:stCxn id="3" idx="0"/>
            <a:endCxn id="17" idx="2"/>
          </p:cNvCxnSpPr>
          <p:nvPr/>
        </p:nvCxnSpPr>
        <p:spPr>
          <a:xfrm flipH="1" flipV="1">
            <a:off x="5544107" y="3632770"/>
            <a:ext cx="1" cy="23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066A8F-EFAD-454E-8FFD-CD6772BAC003}"/>
              </a:ext>
            </a:extLst>
          </p:cNvPr>
          <p:cNvSpPr/>
          <p:nvPr/>
        </p:nvSpPr>
        <p:spPr>
          <a:xfrm>
            <a:off x="6714678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카페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3CC9C4-539A-422C-A1F1-D92C4E975378}"/>
              </a:ext>
            </a:extLst>
          </p:cNvPr>
          <p:cNvSpPr/>
          <p:nvPr/>
        </p:nvSpPr>
        <p:spPr>
          <a:xfrm>
            <a:off x="7462203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C0A0CD-B5FE-4AF1-AAF0-28670E335FB4}"/>
              </a:ext>
            </a:extLst>
          </p:cNvPr>
          <p:cNvSpPr/>
          <p:nvPr/>
        </p:nvSpPr>
        <p:spPr>
          <a:xfrm>
            <a:off x="8209728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Both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827E1F1-5FA6-492F-99D8-97B9783ABAE6}"/>
              </a:ext>
            </a:extLst>
          </p:cNvPr>
          <p:cNvCxnSpPr>
            <a:stCxn id="12" idx="0"/>
            <a:endCxn id="42" idx="2"/>
          </p:cNvCxnSpPr>
          <p:nvPr/>
        </p:nvCxnSpPr>
        <p:spPr>
          <a:xfrm rot="16200000" flipV="1">
            <a:off x="7114453" y="3566033"/>
            <a:ext cx="235124" cy="3685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6FAD7C3-1906-41BA-AD12-07375AFEB825}"/>
              </a:ext>
            </a:extLst>
          </p:cNvPr>
          <p:cNvCxnSpPr>
            <a:stCxn id="12" idx="7"/>
            <a:endCxn id="43" idx="2"/>
          </p:cNvCxnSpPr>
          <p:nvPr/>
        </p:nvCxnSpPr>
        <p:spPr>
          <a:xfrm rot="5400000" flipH="1" flipV="1">
            <a:off x="7547189" y="3680106"/>
            <a:ext cx="295388" cy="200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E3F0E04-AA80-42A0-916B-A062FB832BC1}"/>
              </a:ext>
            </a:extLst>
          </p:cNvPr>
          <p:cNvCxnSpPr>
            <a:stCxn id="12" idx="6"/>
            <a:endCxn id="44" idx="2"/>
          </p:cNvCxnSpPr>
          <p:nvPr/>
        </p:nvCxnSpPr>
        <p:spPr>
          <a:xfrm flipV="1">
            <a:off x="7668342" y="3632770"/>
            <a:ext cx="874424" cy="440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77FA49-5CB3-47F6-9F0E-123293F4AF4E}"/>
              </a:ext>
            </a:extLst>
          </p:cNvPr>
          <p:cNvCxnSpPr>
            <a:cxnSpLocks/>
            <a:stCxn id="18" idx="0"/>
            <a:endCxn id="55" idx="2"/>
          </p:cNvCxnSpPr>
          <p:nvPr/>
        </p:nvCxnSpPr>
        <p:spPr>
          <a:xfrm flipH="1" flipV="1">
            <a:off x="4544553" y="2283718"/>
            <a:ext cx="1" cy="32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B20825-9174-4050-B712-F73F03AC6341}"/>
              </a:ext>
            </a:extLst>
          </p:cNvPr>
          <p:cNvSpPr/>
          <p:nvPr/>
        </p:nvSpPr>
        <p:spPr>
          <a:xfrm>
            <a:off x="3788469" y="1978782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Category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맛집 가중치 ↑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DB0D534-E93F-444F-8D2E-65C35F0EF6B7}"/>
              </a:ext>
            </a:extLst>
          </p:cNvPr>
          <p:cNvSpPr/>
          <p:nvPr/>
        </p:nvSpPr>
        <p:spPr>
          <a:xfrm>
            <a:off x="5425915" y="1497385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카페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2992964-19BA-487F-9654-3BA0F9C04580}"/>
              </a:ext>
            </a:extLst>
          </p:cNvPr>
          <p:cNvSpPr/>
          <p:nvPr/>
        </p:nvSpPr>
        <p:spPr>
          <a:xfrm>
            <a:off x="6177182" y="14890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672FE-9F7C-4BC6-8C95-6FC1F709D60E}"/>
              </a:ext>
            </a:extLst>
          </p:cNvPr>
          <p:cNvSpPr/>
          <p:nvPr/>
        </p:nvSpPr>
        <p:spPr>
          <a:xfrm>
            <a:off x="6928449" y="1500712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Both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E6260510-14C9-4E66-A22E-3003FC68E9E9}"/>
              </a:ext>
            </a:extLst>
          </p:cNvPr>
          <p:cNvCxnSpPr>
            <a:cxnSpLocks/>
            <a:stCxn id="21" idx="2"/>
            <a:endCxn id="64" idx="2"/>
          </p:cNvCxnSpPr>
          <p:nvPr/>
        </p:nvCxnSpPr>
        <p:spPr>
          <a:xfrm rot="10800000">
            <a:off x="5758954" y="1802321"/>
            <a:ext cx="499239" cy="10018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1DBC0EA-954C-4F10-9C3E-F9AED066E600}"/>
              </a:ext>
            </a:extLst>
          </p:cNvPr>
          <p:cNvCxnSpPr>
            <a:cxnSpLocks/>
            <a:stCxn id="21" idx="6"/>
            <a:endCxn id="66" idx="2"/>
          </p:cNvCxnSpPr>
          <p:nvPr/>
        </p:nvCxnSpPr>
        <p:spPr>
          <a:xfrm flipV="1">
            <a:off x="6762248" y="1805648"/>
            <a:ext cx="499239" cy="998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6B8D77B-E50E-405C-B531-342FA9FA0299}"/>
              </a:ext>
            </a:extLst>
          </p:cNvPr>
          <p:cNvCxnSpPr>
            <a:cxnSpLocks/>
            <a:stCxn id="21" idx="0"/>
            <a:endCxn id="65" idx="2"/>
          </p:cNvCxnSpPr>
          <p:nvPr/>
        </p:nvCxnSpPr>
        <p:spPr>
          <a:xfrm flipV="1">
            <a:off x="6510220" y="1793970"/>
            <a:ext cx="0" cy="80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B9FDAC0-84E3-4C0B-89CB-21F505E77A24}"/>
              </a:ext>
            </a:extLst>
          </p:cNvPr>
          <p:cNvSpPr/>
          <p:nvPr/>
        </p:nvSpPr>
        <p:spPr>
          <a:xfrm>
            <a:off x="6714678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카페 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5BE310F-C5C5-4D97-9A74-962AAE2F2644}"/>
              </a:ext>
            </a:extLst>
          </p:cNvPr>
          <p:cNvSpPr/>
          <p:nvPr/>
        </p:nvSpPr>
        <p:spPr>
          <a:xfrm>
            <a:off x="7471119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6360618-5DBF-4905-991A-DC8A6CC2286C}"/>
              </a:ext>
            </a:extLst>
          </p:cNvPr>
          <p:cNvSpPr/>
          <p:nvPr/>
        </p:nvSpPr>
        <p:spPr>
          <a:xfrm>
            <a:off x="8207548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j-ea"/>
                <a:ea typeface="+mj-ea"/>
              </a:rPr>
              <a:t>Tag 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기반 판단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188921-B3C7-4CB8-9D42-CF78FA047993}"/>
              </a:ext>
            </a:extLst>
          </p:cNvPr>
          <p:cNvSpPr/>
          <p:nvPr/>
        </p:nvSpPr>
        <p:spPr>
          <a:xfrm>
            <a:off x="5414058" y="1127292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카페 </a:t>
            </a:r>
            <a:r>
              <a:rPr lang="ko-KR" altLang="en-US" sz="500" dirty="0">
                <a:solidFill>
                  <a:schemeClr val="tx1"/>
                </a:solidFill>
                <a:latin typeface="+mj-ea"/>
              </a:rPr>
              <a:t>가중치 ↑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F72C5D7-F3F8-498A-BFCA-1108D180B60C}"/>
              </a:ext>
            </a:extLst>
          </p:cNvPr>
          <p:cNvSpPr/>
          <p:nvPr/>
        </p:nvSpPr>
        <p:spPr>
          <a:xfrm>
            <a:off x="6170499" y="1127292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 err="1">
                <a:solidFill>
                  <a:schemeClr val="tx1"/>
                </a:solidFill>
                <a:latin typeface="+mj-ea"/>
              </a:rPr>
              <a:t>놀거리</a:t>
            </a:r>
            <a:r>
              <a:rPr lang="ko-KR" altLang="en-US" sz="400" dirty="0">
                <a:solidFill>
                  <a:schemeClr val="tx1"/>
                </a:solidFill>
                <a:latin typeface="+mj-ea"/>
              </a:rPr>
              <a:t> 가중치 ↑</a:t>
            </a:r>
            <a:endParaRPr lang="ko-KR" altLang="en-US" sz="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5D2C21A-4814-48F3-836E-E4C8B0666325}"/>
              </a:ext>
            </a:extLst>
          </p:cNvPr>
          <p:cNvSpPr/>
          <p:nvPr/>
        </p:nvSpPr>
        <p:spPr>
          <a:xfrm>
            <a:off x="6928449" y="1141187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j-ea"/>
                <a:ea typeface="+mj-ea"/>
              </a:rPr>
              <a:t>Tag 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기반 판단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A8958CBA-B7E6-4017-8F2B-AEEEBF9A31E2}"/>
              </a:ext>
            </a:extLst>
          </p:cNvPr>
          <p:cNvCxnSpPr>
            <a:stCxn id="55" idx="3"/>
          </p:cNvCxnSpPr>
          <p:nvPr/>
        </p:nvCxnSpPr>
        <p:spPr>
          <a:xfrm>
            <a:off x="5300637" y="2131250"/>
            <a:ext cx="1960850" cy="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4B0BBD55-A92A-4822-8C22-AEB0454DD894}"/>
              </a:ext>
            </a:extLst>
          </p:cNvPr>
          <p:cNvSpPr/>
          <p:nvPr/>
        </p:nvSpPr>
        <p:spPr>
          <a:xfrm>
            <a:off x="5732692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828297A-A9DC-417B-BFBC-04FAA2E1932B}"/>
              </a:ext>
            </a:extLst>
          </p:cNvPr>
          <p:cNvSpPr/>
          <p:nvPr/>
        </p:nvSpPr>
        <p:spPr>
          <a:xfrm>
            <a:off x="6467537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E6CA39E-89EC-488E-A78A-6B520BBA8163}"/>
              </a:ext>
            </a:extLst>
          </p:cNvPr>
          <p:cNvSpPr/>
          <p:nvPr/>
        </p:nvSpPr>
        <p:spPr>
          <a:xfrm>
            <a:off x="7232170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24E207E-B1CF-47B5-84FD-40F78C54B386}"/>
              </a:ext>
            </a:extLst>
          </p:cNvPr>
          <p:cNvCxnSpPr>
            <a:stCxn id="64" idx="0"/>
            <a:endCxn id="96" idx="2"/>
          </p:cNvCxnSpPr>
          <p:nvPr/>
        </p:nvCxnSpPr>
        <p:spPr>
          <a:xfrm flipH="1" flipV="1">
            <a:off x="5747096" y="1303664"/>
            <a:ext cx="11857" cy="19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3F030D97-C90A-46F1-A19D-A39CF44AFC2E}"/>
              </a:ext>
            </a:extLst>
          </p:cNvPr>
          <p:cNvCxnSpPr>
            <a:stCxn id="65" idx="0"/>
            <a:endCxn id="97" idx="2"/>
          </p:cNvCxnSpPr>
          <p:nvPr/>
        </p:nvCxnSpPr>
        <p:spPr>
          <a:xfrm flipH="1" flipV="1">
            <a:off x="6503537" y="1303664"/>
            <a:ext cx="6683" cy="18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C6213C8-9219-4F80-93C8-80D3107FC660}"/>
              </a:ext>
            </a:extLst>
          </p:cNvPr>
          <p:cNvCxnSpPr>
            <a:stCxn id="66" idx="0"/>
            <a:endCxn id="98" idx="2"/>
          </p:cNvCxnSpPr>
          <p:nvPr/>
        </p:nvCxnSpPr>
        <p:spPr>
          <a:xfrm flipV="1">
            <a:off x="7261487" y="1317559"/>
            <a:ext cx="0" cy="183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340B03B-BB20-46A6-AECB-B9F618842097}"/>
              </a:ext>
            </a:extLst>
          </p:cNvPr>
          <p:cNvSpPr/>
          <p:nvPr/>
        </p:nvSpPr>
        <p:spPr>
          <a:xfrm>
            <a:off x="5740280" y="529003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우선순위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&amp;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거리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&amp;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미세먼지</a:t>
            </a:r>
            <a:endParaRPr lang="en-US" altLang="ko-KR" sz="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Weight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계산 </a:t>
            </a: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24B4DB1-C796-451B-96E6-4EE908C1301B}"/>
              </a:ext>
            </a:extLst>
          </p:cNvPr>
          <p:cNvCxnSpPr>
            <a:stCxn id="96" idx="0"/>
            <a:endCxn id="124" idx="2"/>
          </p:cNvCxnSpPr>
          <p:nvPr/>
        </p:nvCxnSpPr>
        <p:spPr>
          <a:xfrm rot="5400000" flipH="1" flipV="1">
            <a:off x="5975054" y="605982"/>
            <a:ext cx="293353" cy="7492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190548-9F9C-46C9-89B3-60A0F23D9878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3537" y="979842"/>
            <a:ext cx="0" cy="14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73B3BF2-5E44-4BBC-A697-750A3E435BEB}"/>
              </a:ext>
            </a:extLst>
          </p:cNvPr>
          <p:cNvCxnSpPr>
            <a:cxnSpLocks/>
          </p:cNvCxnSpPr>
          <p:nvPr/>
        </p:nvCxnSpPr>
        <p:spPr>
          <a:xfrm rot="10800000">
            <a:off x="6503181" y="980617"/>
            <a:ext cx="736994" cy="150251"/>
          </a:xfrm>
          <a:prstGeom prst="bentConnector3">
            <a:avLst>
              <a:gd name="adj1" fmla="val -1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E1D9213-9DA4-41A1-AE17-AE2CB120FF56}"/>
              </a:ext>
            </a:extLst>
          </p:cNvPr>
          <p:cNvCxnSpPr>
            <a:cxnSpLocks/>
          </p:cNvCxnSpPr>
          <p:nvPr/>
        </p:nvCxnSpPr>
        <p:spPr>
          <a:xfrm flipV="1">
            <a:off x="7837596" y="2840276"/>
            <a:ext cx="0" cy="14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227E8F95-CD35-46E2-ABEB-A3AC446EC3B9}"/>
              </a:ext>
            </a:extLst>
          </p:cNvPr>
          <p:cNvCxnSpPr>
            <a:cxnSpLocks/>
          </p:cNvCxnSpPr>
          <p:nvPr/>
        </p:nvCxnSpPr>
        <p:spPr>
          <a:xfrm rot="10800000">
            <a:off x="7837240" y="2841051"/>
            <a:ext cx="736994" cy="150251"/>
          </a:xfrm>
          <a:prstGeom prst="bentConnector3">
            <a:avLst>
              <a:gd name="adj1" fmla="val -1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1A496155-C79C-4394-B04D-94138E93009D}"/>
              </a:ext>
            </a:extLst>
          </p:cNvPr>
          <p:cNvCxnSpPr>
            <a:stCxn id="93" idx="0"/>
          </p:cNvCxnSpPr>
          <p:nvPr/>
        </p:nvCxnSpPr>
        <p:spPr>
          <a:xfrm rot="5400000" flipH="1" flipV="1">
            <a:off x="7366364" y="2521628"/>
            <a:ext cx="152228" cy="7895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8D4DAAE7-24E3-4507-931A-6D354A08ADB5}"/>
              </a:ext>
            </a:extLst>
          </p:cNvPr>
          <p:cNvCxnSpPr>
            <a:endCxn id="124" idx="3"/>
          </p:cNvCxnSpPr>
          <p:nvPr/>
        </p:nvCxnSpPr>
        <p:spPr>
          <a:xfrm rot="16200000" flipV="1">
            <a:off x="6561014" y="1372906"/>
            <a:ext cx="2158805" cy="775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1E41E50A-C650-4F8D-8F81-243491B8B177}"/>
              </a:ext>
            </a:extLst>
          </p:cNvPr>
          <p:cNvCxnSpPr>
            <a:stCxn id="42" idx="0"/>
            <a:endCxn id="93" idx="2"/>
          </p:cNvCxnSpPr>
          <p:nvPr/>
        </p:nvCxnSpPr>
        <p:spPr>
          <a:xfrm flipV="1">
            <a:off x="7047716" y="3168876"/>
            <a:ext cx="0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D2620A4-FC36-4855-A9B3-3243F7DF3876}"/>
              </a:ext>
            </a:extLst>
          </p:cNvPr>
          <p:cNvCxnSpPr>
            <a:stCxn id="43" idx="0"/>
            <a:endCxn id="94" idx="2"/>
          </p:cNvCxnSpPr>
          <p:nvPr/>
        </p:nvCxnSpPr>
        <p:spPr>
          <a:xfrm flipV="1">
            <a:off x="7795241" y="3168876"/>
            <a:ext cx="8916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0AA44A8B-F49D-4A49-90AF-748203797E73}"/>
              </a:ext>
            </a:extLst>
          </p:cNvPr>
          <p:cNvCxnSpPr>
            <a:stCxn id="44" idx="0"/>
            <a:endCxn id="95" idx="2"/>
          </p:cNvCxnSpPr>
          <p:nvPr/>
        </p:nvCxnSpPr>
        <p:spPr>
          <a:xfrm flipH="1" flipV="1">
            <a:off x="8540586" y="3168876"/>
            <a:ext cx="2180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7B2B05-BDC7-4854-BB07-27EB7CDEE6A6}"/>
              </a:ext>
            </a:extLst>
          </p:cNvPr>
          <p:cNvSpPr/>
          <p:nvPr/>
        </p:nvSpPr>
        <p:spPr>
          <a:xfrm>
            <a:off x="4529262" y="1505912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밥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ED451F75-E50D-4CA9-9CC9-660971E31072}"/>
              </a:ext>
            </a:extLst>
          </p:cNvPr>
          <p:cNvCxnSpPr>
            <a:stCxn id="156" idx="0"/>
            <a:endCxn id="124" idx="1"/>
          </p:cNvCxnSpPr>
          <p:nvPr/>
        </p:nvCxnSpPr>
        <p:spPr>
          <a:xfrm rot="5400000" flipH="1" flipV="1">
            <a:off x="4889070" y="654702"/>
            <a:ext cx="824441" cy="8779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B2D3BAC-21E9-4E0A-8D95-4897E338386B}"/>
              </a:ext>
            </a:extLst>
          </p:cNvPr>
          <p:cNvCxnSpPr>
            <a:endCxn id="156" idx="2"/>
          </p:cNvCxnSpPr>
          <p:nvPr/>
        </p:nvCxnSpPr>
        <p:spPr>
          <a:xfrm flipV="1">
            <a:off x="4862300" y="1810848"/>
            <a:ext cx="0" cy="16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72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501862" cy="369332"/>
            <a:chOff x="3923928" y="1310956"/>
            <a:chExt cx="347177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11111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Problem &amp; Solving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5C8FB1-E59B-4CC3-8D0C-FAB0518800F6}"/>
              </a:ext>
            </a:extLst>
          </p:cNvPr>
          <p:cNvSpPr txBox="1"/>
          <p:nvPr/>
        </p:nvSpPr>
        <p:spPr>
          <a:xfrm>
            <a:off x="-34071" y="2192255"/>
            <a:ext cx="3528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City Select</a:t>
            </a:r>
            <a:r>
              <a:rPr lang="ko-KR" altLang="en-US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시</a:t>
            </a:r>
            <a:r>
              <a:rPr lang="en-US" altLang="ko-KR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</a:p>
          <a:p>
            <a:pPr algn="ctr"/>
            <a:r>
              <a:rPr lang="en-US" altLang="ko-KR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Weight </a:t>
            </a:r>
            <a:r>
              <a:rPr lang="ko-KR" altLang="en-US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결정 문제</a:t>
            </a:r>
            <a:endParaRPr lang="en-US" altLang="ko-KR" b="1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16DDD4-4116-4312-B4BD-00BFCAAA5BEC}"/>
              </a:ext>
            </a:extLst>
          </p:cNvPr>
          <p:cNvCxnSpPr>
            <a:cxnSpLocks/>
          </p:cNvCxnSpPr>
          <p:nvPr/>
        </p:nvCxnSpPr>
        <p:spPr>
          <a:xfrm>
            <a:off x="334786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A115B80-906F-428F-B34E-EF5D4EFAE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46" y="1476536"/>
            <a:ext cx="294035" cy="2793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C515C3-2438-47C9-883C-5BE7AD06B5A7}"/>
              </a:ext>
            </a:extLst>
          </p:cNvPr>
          <p:cNvGrpSpPr/>
          <p:nvPr/>
        </p:nvGrpSpPr>
        <p:grpSpPr>
          <a:xfrm>
            <a:off x="3347863" y="1502532"/>
            <a:ext cx="6115241" cy="2186082"/>
            <a:chOff x="3641335" y="1619676"/>
            <a:chExt cx="6115241" cy="21860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3F95170-02CC-40FF-922A-F5287763418E}"/>
                </a:ext>
              </a:extLst>
            </p:cNvPr>
            <p:cNvGrpSpPr/>
            <p:nvPr/>
          </p:nvGrpSpPr>
          <p:grpSpPr>
            <a:xfrm>
              <a:off x="3814735" y="1619676"/>
              <a:ext cx="5941841" cy="1799486"/>
              <a:chOff x="3814735" y="1619676"/>
              <a:chExt cx="5941841" cy="179948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439BB6-7D67-4FCF-A0A3-B2539E4DDA80}"/>
                  </a:ext>
                </a:extLst>
              </p:cNvPr>
              <p:cNvSpPr txBox="1"/>
              <p:nvPr/>
            </p:nvSpPr>
            <p:spPr>
              <a:xfrm>
                <a:off x="3814735" y="1626432"/>
                <a:ext cx="4320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유동인구와 거리는 단위 수가 다르다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63F3D5-1089-4BA8-8419-56ED755FDC5F}"/>
                  </a:ext>
                </a:extLst>
              </p:cNvPr>
              <p:cNvSpPr txBox="1"/>
              <p:nvPr/>
            </p:nvSpPr>
            <p:spPr>
              <a:xfrm>
                <a:off x="3849491" y="2000743"/>
                <a:ext cx="4320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내 현재 위치에 대한 가중치가 너무 크다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.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85F33-54E8-4E67-B6EE-A6A56C8A1CF6}"/>
                  </a:ext>
                </a:extLst>
              </p:cNvPr>
              <p:cNvSpPr txBox="1"/>
              <p:nvPr/>
            </p:nvSpPr>
            <p:spPr>
              <a:xfrm>
                <a:off x="5436096" y="1619676"/>
                <a:ext cx="43204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en-US" altLang="ko-KR" sz="16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&amp;</a:t>
                </a:r>
              </a:p>
            </p:txBody>
          </p:sp>
          <p:sp>
            <p:nvSpPr>
              <p:cNvPr id="7" name="화살표: 아래쪽 6">
                <a:extLst>
                  <a:ext uri="{FF2B5EF4-FFF2-40B4-BE49-F238E27FC236}">
                    <a16:creationId xmlns:a16="http://schemas.microsoft.com/office/drawing/2014/main" id="{DB6A561F-C4C1-4136-BBB8-6EC1FF99F318}"/>
                  </a:ext>
                </a:extLst>
              </p:cNvPr>
              <p:cNvSpPr/>
              <p:nvPr/>
            </p:nvSpPr>
            <p:spPr>
              <a:xfrm>
                <a:off x="5958522" y="2430471"/>
                <a:ext cx="334176" cy="504055"/>
              </a:xfrm>
              <a:prstGeom prst="downArrow">
                <a:avLst/>
              </a:prstGeom>
              <a:solidFill>
                <a:srgbClr val="FDCFCF"/>
              </a:solidFill>
              <a:ln>
                <a:solidFill>
                  <a:srgbClr val="FDCF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중앙중고딕" panose="020B0600000000000000" pitchFamily="50" charset="-127"/>
                  <a:ea typeface="중앙중고딕" panose="020B0600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1350BD-0B39-4216-977C-81E75F469FA1}"/>
                  </a:ext>
                </a:extLst>
              </p:cNvPr>
              <p:cNvSpPr txBox="1"/>
              <p:nvPr/>
            </p:nvSpPr>
            <p:spPr>
              <a:xfrm>
                <a:off x="4193080" y="3111385"/>
                <a:ext cx="41044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(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유동인구 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/ Max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 유동인구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)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 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&amp; (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거리 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/ Max </a:t>
                </a:r>
                <a:r>
                  <a:rPr lang="ko-KR" altLang="en-US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거리</a:t>
                </a:r>
                <a:r>
                  <a:rPr lang="en-US" altLang="ko-KR" sz="1400" dirty="0">
                    <a:latin typeface="중앙중고딕" panose="020B0600000000000000" pitchFamily="50" charset="-127"/>
                    <a:ea typeface="중앙중고딕" panose="020B0600000000000000" pitchFamily="50" charset="-127"/>
                  </a:rPr>
                  <a:t>)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34DDE4-9AB3-4760-9852-FC7E7EEF0C8F}"/>
                </a:ext>
              </a:extLst>
            </p:cNvPr>
            <p:cNvSpPr txBox="1"/>
            <p:nvPr/>
          </p:nvSpPr>
          <p:spPr>
            <a:xfrm>
              <a:off x="3641335" y="3497981"/>
              <a:ext cx="496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거리와 유동인구에 대한 </a:t>
              </a:r>
              <a:r>
                <a:rPr lang="en-US" altLang="ko-KR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Weight</a:t>
              </a:r>
              <a:r>
                <a:rPr lang="ko-KR" altLang="en-US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을 다르게 </a:t>
              </a:r>
              <a:r>
                <a:rPr lang="en-US" altLang="ko-KR" sz="1400" dirty="0"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(0.4 &amp; 0.6)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934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501862" cy="369332"/>
            <a:chOff x="3923928" y="1310956"/>
            <a:chExt cx="347177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11111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Problem &amp; Solving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5C8FB1-E59B-4CC3-8D0C-FAB0518800F6}"/>
              </a:ext>
            </a:extLst>
          </p:cNvPr>
          <p:cNvSpPr txBox="1"/>
          <p:nvPr/>
        </p:nvSpPr>
        <p:spPr>
          <a:xfrm>
            <a:off x="755576" y="2264263"/>
            <a:ext cx="2664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미세먼지 정보 </a:t>
            </a:r>
            <a:endParaRPr lang="en-US" altLang="ko-KR" b="1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pPr algn="ctr"/>
            <a:r>
              <a:rPr lang="en-US" altLang="ko-KR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“</a:t>
            </a:r>
            <a:r>
              <a:rPr lang="ko-KR" altLang="en-US" b="1" dirty="0" err="1">
                <a:latin typeface="중앙중고딕" panose="020B0600000000000000" pitchFamily="50" charset="-127"/>
                <a:ea typeface="중앙중고딕" panose="020B0600000000000000" pitchFamily="50" charset="-127"/>
              </a:rPr>
              <a:t>점검중</a:t>
            </a:r>
            <a:r>
              <a:rPr lang="ko-KR" altLang="en-US" b="1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＂</a:t>
            </a:r>
            <a:endParaRPr lang="en-US" altLang="ko-KR" b="1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F5FF24-5A0A-4757-84D6-A97E62F8C05E}"/>
              </a:ext>
            </a:extLst>
          </p:cNvPr>
          <p:cNvCxnSpPr>
            <a:cxnSpLocks/>
          </p:cNvCxnSpPr>
          <p:nvPr/>
        </p:nvCxnSpPr>
        <p:spPr>
          <a:xfrm>
            <a:off x="334786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6853CAB-9BA4-4AAD-81CA-15DAE0252C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46" y="1476536"/>
            <a:ext cx="294035" cy="279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6C8498-5090-483C-BC31-A3955C1936E9}"/>
              </a:ext>
            </a:extLst>
          </p:cNvPr>
          <p:cNvSpPr txBox="1"/>
          <p:nvPr/>
        </p:nvSpPr>
        <p:spPr>
          <a:xfrm>
            <a:off x="3538536" y="2417861"/>
            <a:ext cx="5325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점검 중일 시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서울 전체에 대한 미세먼지 정보를 받아와 저장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2235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109815" cy="369332"/>
            <a:chOff x="3923928" y="1310956"/>
            <a:chExt cx="154006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17940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Result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5547DBC-CC47-4767-8F90-269A4E9FF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99542"/>
            <a:ext cx="2024225" cy="36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670009-2B88-4A20-BD77-C07558BFCBE7}"/>
              </a:ext>
            </a:extLst>
          </p:cNvPr>
          <p:cNvSpPr txBox="1"/>
          <p:nvPr/>
        </p:nvSpPr>
        <p:spPr>
          <a:xfrm>
            <a:off x="2915816" y="4374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흑석동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91D2B5-40FF-49D0-B74F-8FF2E35D4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699542"/>
            <a:ext cx="2024225" cy="36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EF09C-2865-475B-8DD6-D070A9211A4A}"/>
              </a:ext>
            </a:extLst>
          </p:cNvPr>
          <p:cNvSpPr txBox="1"/>
          <p:nvPr/>
        </p:nvSpPr>
        <p:spPr>
          <a:xfrm>
            <a:off x="5505570" y="4374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마포구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646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073015"/>
            <a:ext cx="4176459" cy="3355018"/>
            <a:chOff x="3845326" y="647435"/>
            <a:chExt cx="4176459" cy="3355018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1174081"/>
              <a:chOff x="1331639" y="1650178"/>
              <a:chExt cx="495955" cy="11740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D730835-48B3-484B-B5DC-D6EECF076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2328304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33E6B0-DA86-4346-813C-663C9B4421BD}"/>
                  </a:ext>
                </a:extLst>
              </p:cNvPr>
              <p:cNvSpPr txBox="1"/>
              <p:nvPr/>
            </p:nvSpPr>
            <p:spPr>
              <a:xfrm>
                <a:off x="1418354" y="2381149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Testing &amp; Evaluation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1C5403-62DF-4721-A6A0-5440A670A915}"/>
                </a:ext>
              </a:extLst>
            </p:cNvPr>
            <p:cNvSpPr txBox="1"/>
            <p:nvPr/>
          </p:nvSpPr>
          <p:spPr>
            <a:xfrm>
              <a:off x="4751633" y="3523642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27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856814" cy="369332"/>
            <a:chOff x="3923928" y="1310956"/>
            <a:chExt cx="257665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21599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Testing Case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8A1B125-2D2C-4BB3-B92A-C9388DC8A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983661"/>
              </p:ext>
            </p:extLst>
          </p:nvPr>
        </p:nvGraphicFramePr>
        <p:xfrm>
          <a:off x="554355" y="1491630"/>
          <a:ext cx="8035290" cy="2515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7485">
                  <a:extLst>
                    <a:ext uri="{9D8B030D-6E8A-4147-A177-3AD203B41FA5}">
                      <a16:colId xmlns:a16="http://schemas.microsoft.com/office/drawing/2014/main" val="1021157806"/>
                    </a:ext>
                  </a:extLst>
                </a:gridCol>
                <a:gridCol w="5457805">
                  <a:extLst>
                    <a:ext uri="{9D8B030D-6E8A-4147-A177-3AD203B41FA5}">
                      <a16:colId xmlns:a16="http://schemas.microsoft.com/office/drawing/2014/main" val="1325996367"/>
                    </a:ext>
                  </a:extLst>
                </a:gridCol>
              </a:tblGrid>
              <a:tr h="228701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System Error Testing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Null</a:t>
                      </a: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이 입력되었을 때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562921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잘못된 정보가 입력되었을 때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15637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선택 장소에 모든 가게가 영업하지 않을 때에 관한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075307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사용자 입력 정보의 모순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91905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미세먼지 정보 오류 처리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535091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유동인구 정보 업데이트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093207"/>
                  </a:ext>
                </a:extLst>
              </a:tr>
              <a:tr h="22870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Algorithm Testing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구 선택한 알고리즘의 타당성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92183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데이트 장소 선택 알고리즘의 타당성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244836"/>
                  </a:ext>
                </a:extLst>
              </a:tr>
              <a:tr h="22870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Other Testing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구 선택 가중치 출력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25463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장소 선택 가중치 출력 테스팅</a:t>
                      </a:r>
                      <a:endParaRPr lang="ko-KR" sz="1000" b="0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68870"/>
                  </a:ext>
                </a:extLst>
              </a:tr>
              <a:tr h="228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우선순위 출력 테스팅</a:t>
                      </a:r>
                      <a:endParaRPr lang="ko-KR" sz="10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942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89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F15FC2-AE47-4CEF-A2BB-CF25F92C7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2" y="53342"/>
            <a:ext cx="294035" cy="2793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6288E3-F3F8-4239-ADEE-97287CB73BE0}"/>
              </a:ext>
            </a:extLst>
          </p:cNvPr>
          <p:cNvSpPr/>
          <p:nvPr/>
        </p:nvSpPr>
        <p:spPr>
          <a:xfrm>
            <a:off x="3707904" y="1419622"/>
            <a:ext cx="5256584" cy="777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Software Tool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Android Studio – API 21 : Android5.0(</a:t>
            </a:r>
            <a:r>
              <a:rPr lang="en-US" altLang="ko-KR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Lolipop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335E2A-97C7-42B8-9859-492CA370E677}"/>
              </a:ext>
            </a:extLst>
          </p:cNvPr>
          <p:cNvGrpSpPr/>
          <p:nvPr/>
        </p:nvGrpSpPr>
        <p:grpSpPr>
          <a:xfrm>
            <a:off x="1187624" y="1059582"/>
            <a:ext cx="1836894" cy="3156291"/>
            <a:chOff x="1063926" y="1347614"/>
            <a:chExt cx="1836894" cy="315629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436413-BBCC-4760-88CF-D83D46A3629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63926" y="1347614"/>
              <a:ext cx="1836894" cy="7241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83613B-DCCB-4773-87CB-E0B29882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648" y="2355726"/>
              <a:ext cx="1494220" cy="2148179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B294D7-6B0D-4104-9209-6A9CCA812A71}"/>
              </a:ext>
            </a:extLst>
          </p:cNvPr>
          <p:cNvSpPr/>
          <p:nvPr/>
        </p:nvSpPr>
        <p:spPr>
          <a:xfrm>
            <a:off x="3707904" y="2715766"/>
            <a:ext cx="3816424" cy="117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Device Environment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기기 명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: Galaxy Note Fan Edition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안드로이드 버전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: 8.0.0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1A890-19E8-4D6D-9B7D-F71A0C085E63}"/>
              </a:ext>
            </a:extLst>
          </p:cNvPr>
          <p:cNvSpPr txBox="1"/>
          <p:nvPr/>
        </p:nvSpPr>
        <p:spPr>
          <a:xfrm>
            <a:off x="367414" y="24366"/>
            <a:ext cx="29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4057504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27520" y="483518"/>
            <a:ext cx="4302781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Null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이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8586C9-FFF9-4748-83D9-C1F7BB6DC7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7" y="1059582"/>
            <a:ext cx="2088232" cy="33843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FB17DA-B5F0-4254-85FD-C06563CD1148}"/>
              </a:ext>
            </a:extLst>
          </p:cNvPr>
          <p:cNvSpPr/>
          <p:nvPr/>
        </p:nvSpPr>
        <p:spPr>
          <a:xfrm>
            <a:off x="3563888" y="2571750"/>
            <a:ext cx="6606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아무것도 입력하지 않은 상태에서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Start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를 누르게 되면</a:t>
            </a:r>
            <a:endParaRPr lang="en-US" altLang="ko-KR" sz="1600" dirty="0"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다음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Activity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로 넘어갈 수 없게 오류를 잘 해결</a:t>
            </a:r>
            <a:endParaRPr lang="ko-KR" altLang="en-US" sz="16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190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27520" y="483518"/>
            <a:ext cx="4302781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Null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이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FB17DA-B5F0-4254-85FD-C06563CD1148}"/>
              </a:ext>
            </a:extLst>
          </p:cNvPr>
          <p:cNvSpPr/>
          <p:nvPr/>
        </p:nvSpPr>
        <p:spPr>
          <a:xfrm>
            <a:off x="3563888" y="2571750"/>
            <a:ext cx="54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정보 누락 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Toast 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메시지를 이용해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‘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모든 정보를 정확히 입력하세요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!’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</a:rPr>
              <a:t>라는 문구를 띄워 시스템 오류를 잘 처리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124242-BF88-4E34-AD58-094BEBDB82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3608" y="848490"/>
            <a:ext cx="2345396" cy="39084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D8979A-1916-45B6-9E58-7E384E6FEF17}"/>
              </a:ext>
            </a:extLst>
          </p:cNvPr>
          <p:cNvSpPr/>
          <p:nvPr/>
        </p:nvSpPr>
        <p:spPr>
          <a:xfrm>
            <a:off x="1403648" y="4083918"/>
            <a:ext cx="1584176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819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435230" y="464852"/>
            <a:ext cx="5062604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잘못된 정보가 입력되었을 때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307466-72D3-457F-A768-E073E9179E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6" y="1131590"/>
            <a:ext cx="2016224" cy="35470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9E5B46-43D9-4751-B179-7695313B2F11}"/>
              </a:ext>
            </a:extLst>
          </p:cNvPr>
          <p:cNvSpPr/>
          <p:nvPr/>
        </p:nvSpPr>
        <p:spPr>
          <a:xfrm>
            <a:off x="1331640" y="4083918"/>
            <a:ext cx="1584176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0D0F38-FF8E-451C-AEB5-E3E2BCFD366D}"/>
              </a:ext>
            </a:extLst>
          </p:cNvPr>
          <p:cNvSpPr/>
          <p:nvPr/>
        </p:nvSpPr>
        <p:spPr>
          <a:xfrm>
            <a:off x="3419872" y="2643758"/>
            <a:ext cx="6336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Toast message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를 띄워 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주소를 다시 입력하세요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!’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라는 알림을 보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냄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289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474180" cy="369332"/>
            <a:chOff x="3923928" y="1310956"/>
            <a:chExt cx="482105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46039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528903" y="483518"/>
            <a:ext cx="6117379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선택 장소에 모든 가게가 영업하지 않을 때에 관한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6EF40-F8D2-431E-BD77-C2295BFA5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D58E7A-85A1-4C20-8F3C-4EC1A73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96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5C47D9-D0C5-4B4A-BA3F-FD2EBE558D97}"/>
              </a:ext>
            </a:extLst>
          </p:cNvPr>
          <p:cNvGrpSpPr/>
          <p:nvPr/>
        </p:nvGrpSpPr>
        <p:grpSpPr>
          <a:xfrm>
            <a:off x="2483768" y="943530"/>
            <a:ext cx="4392488" cy="4042433"/>
            <a:chOff x="1835696" y="942647"/>
            <a:chExt cx="4392488" cy="4042433"/>
          </a:xfrm>
        </p:grpSpPr>
        <p:pic>
          <p:nvPicPr>
            <p:cNvPr id="11266" name="그림 23">
              <a:extLst>
                <a:ext uri="{FF2B5EF4-FFF2-40B4-BE49-F238E27FC236}">
                  <a16:creationId xmlns:a16="http://schemas.microsoft.com/office/drawing/2014/main" id="{F3048C04-2904-4C21-85D1-0195210A0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942647"/>
              <a:ext cx="2273388" cy="4042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5" name="그림 22">
              <a:extLst>
                <a:ext uri="{FF2B5EF4-FFF2-40B4-BE49-F238E27FC236}">
                  <a16:creationId xmlns:a16="http://schemas.microsoft.com/office/drawing/2014/main" id="{70511382-D97F-48CB-A679-D2521AF4D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1088262"/>
              <a:ext cx="2088232" cy="3706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2236283-81EF-418E-B5AA-7B244E3A1E1A}"/>
                </a:ext>
              </a:extLst>
            </p:cNvPr>
            <p:cNvSpPr/>
            <p:nvPr/>
          </p:nvSpPr>
          <p:spPr>
            <a:xfrm>
              <a:off x="4283968" y="4140812"/>
              <a:ext cx="187220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5FC2B2-3D13-46C2-B488-02F86008736D}"/>
                </a:ext>
              </a:extLst>
            </p:cNvPr>
            <p:cNvSpPr/>
            <p:nvPr/>
          </p:nvSpPr>
          <p:spPr>
            <a:xfrm>
              <a:off x="2036286" y="2673986"/>
              <a:ext cx="1872208" cy="64807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42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사용자 입력 정보의 모순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971CBA-E7F1-43F7-AEDF-6578201BE7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53194" y="982027"/>
            <a:ext cx="2338686" cy="38939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3256CE-9290-4471-BBC2-8BF71873D490}"/>
              </a:ext>
            </a:extLst>
          </p:cNvPr>
          <p:cNvSpPr/>
          <p:nvPr/>
        </p:nvSpPr>
        <p:spPr>
          <a:xfrm>
            <a:off x="1386433" y="4227934"/>
            <a:ext cx="187220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C209A-BBB1-42C0-B4B4-AD7605B3E696}"/>
              </a:ext>
            </a:extLst>
          </p:cNvPr>
          <p:cNvSpPr/>
          <p:nvPr/>
        </p:nvSpPr>
        <p:spPr>
          <a:xfrm>
            <a:off x="3707904" y="2775127"/>
            <a:ext cx="6246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Toast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메시지를 띄워 사용자의 입력을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다시 받을 수 있도록 </a:t>
            </a:r>
            <a:r>
              <a:rPr lang="ko-KR" altLang="en-US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처리</a:t>
            </a:r>
            <a:r>
              <a:rPr lang="en-US" altLang="ko-KR" sz="14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!</a:t>
            </a:r>
            <a:endParaRPr lang="ko-KR" altLang="en-US" sz="14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6E6BD-FB0F-4459-8D3C-82B43502FAE6}"/>
              </a:ext>
            </a:extLst>
          </p:cNvPr>
          <p:cNvSpPr/>
          <p:nvPr/>
        </p:nvSpPr>
        <p:spPr>
          <a:xfrm>
            <a:off x="3454537" y="4346969"/>
            <a:ext cx="57048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시간 측정은 한 카테고리당 약 </a:t>
            </a:r>
            <a:r>
              <a:rPr lang="en-US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시간정도의 데이트를 진행하여야 한다는 가정을 전제</a:t>
            </a:r>
            <a:r>
              <a:rPr lang="en-US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!</a:t>
            </a:r>
            <a:r>
              <a:rPr lang="ko-KR" altLang="ko-KR" sz="1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1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512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미세먼지 정보 오류 처리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09CEFA-F564-4448-B6A0-D24A7A3276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7056784" cy="2808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98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504636" cy="369332"/>
            <a:chOff x="3923928" y="1310956"/>
            <a:chExt cx="486331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5026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System Error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정보 업데이트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193" name="그림 8">
            <a:extLst>
              <a:ext uri="{FF2B5EF4-FFF2-40B4-BE49-F238E27FC236}">
                <a16:creationId xmlns:a16="http://schemas.microsoft.com/office/drawing/2014/main" id="{ED099EA5-14ED-4444-B00D-5BE42680A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94" y="2349939"/>
            <a:ext cx="5730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8891E59A-22B3-457A-B24D-0CF018B8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7FC4BA-8E1C-4C9A-BFAF-268CB136206E}"/>
              </a:ext>
            </a:extLst>
          </p:cNvPr>
          <p:cNvSpPr/>
          <p:nvPr/>
        </p:nvSpPr>
        <p:spPr>
          <a:xfrm>
            <a:off x="355550" y="3435846"/>
            <a:ext cx="8562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안드로이드 </a:t>
            </a:r>
            <a:r>
              <a:rPr lang="en-US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Log </a:t>
            </a:r>
            <a:r>
              <a:rPr lang="ko-KR" altLang="ko-KR" sz="16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결과와 같이 테스팅 시에도 오류 없이 데이터 갱신 일자가 출력됨을 확인</a:t>
            </a:r>
            <a:endParaRPr lang="ko-KR" altLang="en-US" sz="16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910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003923" cy="369332"/>
            <a:chOff x="3923928" y="1310956"/>
            <a:chExt cx="416848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80782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</a:rPr>
              <a:t>-  </a:t>
            </a:r>
            <a:r>
              <a:rPr lang="ko-KR" altLang="ko-KR" kern="100" dirty="0">
                <a:solidFill>
                  <a:sysClr val="windowText" lastClr="000000"/>
                </a:solidFill>
              </a:rPr>
              <a:t>구 선택한 알고리즘의 타당성 테스팅</a:t>
            </a:r>
            <a:endParaRPr lang="ko-KR" altLang="ko-KR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82AF51-B196-4FCF-96EF-CD64244F303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32" y="1851670"/>
            <a:ext cx="5194935" cy="183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F24FAF-2C14-40BA-8DEE-79BB87726CA7}"/>
              </a:ext>
            </a:extLst>
          </p:cNvPr>
          <p:cNvSpPr/>
          <p:nvPr/>
        </p:nvSpPr>
        <p:spPr>
          <a:xfrm>
            <a:off x="290906" y="4083918"/>
            <a:ext cx="8562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cs typeface="Times New Roman" panose="02020603050405020304" pitchFamily="18" charset="0"/>
              </a:rPr>
              <a:t>10</a:t>
            </a:r>
            <a:r>
              <a:rPr lang="ko-KR" altLang="en-US" sz="1600" dirty="0">
                <a:cs typeface="Times New Roman" panose="02020603050405020304" pitchFamily="18" charset="0"/>
              </a:rPr>
              <a:t>월 서울시 </a:t>
            </a:r>
            <a:r>
              <a:rPr lang="en-US" altLang="ko-KR" sz="1600" dirty="0">
                <a:cs typeface="Times New Roman" panose="02020603050405020304" pitchFamily="18" charset="0"/>
              </a:rPr>
              <a:t>20-30</a:t>
            </a:r>
            <a:r>
              <a:rPr lang="ko-KR" altLang="en-US" sz="1600" dirty="0">
                <a:cs typeface="Times New Roman" panose="02020603050405020304" pitchFamily="18" charset="0"/>
              </a:rPr>
              <a:t>대 유동인구 계산 결과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17287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송파구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적음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16F79F-CE29-467E-9E99-F26ACBA19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19622"/>
            <a:ext cx="4386484" cy="26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3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송파구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적음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53DF5D-F1D3-410C-93B7-228F8907E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4" y="1491630"/>
            <a:ext cx="7998298" cy="25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073015"/>
            <a:ext cx="4176459" cy="3355018"/>
            <a:chOff x="3845326" y="647435"/>
            <a:chExt cx="4176459" cy="3355018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1174081"/>
              <a:chOff x="1331639" y="1650178"/>
              <a:chExt cx="495955" cy="11740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D730835-48B3-484B-B5DC-D6EECF076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2328304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33E6B0-DA86-4346-813C-663C9B4421BD}"/>
                  </a:ext>
                </a:extLst>
              </p:cNvPr>
              <p:cNvSpPr txBox="1"/>
              <p:nvPr/>
            </p:nvSpPr>
            <p:spPr>
              <a:xfrm>
                <a:off x="1418354" y="2381149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Testing &amp; Evaluation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1C5403-62DF-4721-A6A0-5440A670A915}"/>
                </a:ext>
              </a:extLst>
            </p:cNvPr>
            <p:cNvSpPr txBox="1"/>
            <p:nvPr/>
          </p:nvSpPr>
          <p:spPr>
            <a:xfrm>
              <a:off x="4751633" y="3523642"/>
              <a:ext cx="3270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970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노원구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보통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93B734-9AA9-456D-BE66-1A179364C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31590"/>
            <a:ext cx="5711834" cy="34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75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노원구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보통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8EEFDC-5C97-49A4-B3BE-CFEBD1FD9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91630"/>
            <a:ext cx="7908816" cy="253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75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광진구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유동인구 많음 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2D0D4B-E81F-46B9-A718-3F3DA035A4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899965"/>
            <a:ext cx="6364989" cy="38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39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003923" cy="369332"/>
            <a:chOff x="3923928" y="1310956"/>
            <a:chExt cx="416848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80782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</a:rPr>
              <a:t>광진구 </a:t>
            </a:r>
            <a:r>
              <a:rPr lang="en-US" altLang="ko-KR" kern="100" dirty="0">
                <a:solidFill>
                  <a:sysClr val="windowText" lastClr="000000"/>
                </a:solidFill>
              </a:rPr>
              <a:t>( </a:t>
            </a:r>
            <a:r>
              <a:rPr lang="ko-KR" altLang="en-US" kern="100" dirty="0">
                <a:solidFill>
                  <a:sysClr val="windowText" lastClr="000000"/>
                </a:solidFill>
              </a:rPr>
              <a:t>유동인구 많음 </a:t>
            </a:r>
            <a:r>
              <a:rPr lang="en-US" altLang="ko-KR" kern="100" dirty="0">
                <a:solidFill>
                  <a:sysClr val="windowText" lastClr="000000"/>
                </a:solidFill>
              </a:rPr>
              <a:t>)</a:t>
            </a:r>
            <a:endParaRPr lang="ko-KR" altLang="ko-KR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DD44A4-E640-484D-ACC7-CD2969062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91630"/>
            <a:ext cx="8136904" cy="26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68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661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데이트 장소 선택 알고리즘의 타당성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316B66-7E82-4C90-9511-77CE764F5D2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9622"/>
            <a:ext cx="7056784" cy="273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571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동작구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차분한 데이트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6CAF7-0030-45BC-850C-35061A6C5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21" y="864780"/>
            <a:ext cx="8030359" cy="40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97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100744" cy="369332"/>
            <a:chOff x="3923928" y="1310956"/>
            <a:chExt cx="430284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94218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Algorithm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67408" y="549410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동작구</a:t>
            </a: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,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신나는 데이트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A2E097-AD3C-42D9-92B9-66853E1D1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7349"/>
            <a:ext cx="7603245" cy="37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6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행정</a:t>
            </a:r>
            <a:r>
              <a:rPr lang="ko-KR" altLang="ko-KR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구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76D2D6-6979-4A06-93A1-750919775C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4044"/>
            <a:ext cx="5019382" cy="3488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913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7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행정</a:t>
            </a:r>
            <a:r>
              <a:rPr lang="ko-KR" altLang="ko-KR" kern="100" dirty="0" err="1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구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3D2C13-E626-4511-8F25-D1DF9E1D03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9622"/>
            <a:ext cx="6715125" cy="2943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959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7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 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장소</a:t>
            </a:r>
            <a:r>
              <a: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선택 가중치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3A736F-A023-4C07-A25A-9C7E31A0EA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6645910" cy="1972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01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187306" cy="369332"/>
            <a:chOff x="3923928" y="1310956"/>
            <a:chExt cx="442295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06229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- Setting</a:t>
              </a:r>
            </a:p>
          </p:txBody>
        </p:sp>
      </p:grpSp>
      <p:pic>
        <p:nvPicPr>
          <p:cNvPr id="1026" name="Picture 2" descr="Postmanì ëí ì´ë¯¸ì§ ê²ìê²°ê³¼">
            <a:extLst>
              <a:ext uri="{FF2B5EF4-FFF2-40B4-BE49-F238E27FC236}">
                <a16:creationId xmlns:a16="http://schemas.microsoft.com/office/drawing/2014/main" id="{B3ADC8A5-21F1-4581-AB7F-067743B4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77950"/>
            <a:ext cx="3764231" cy="150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BFE92AB-57A3-4206-A891-3F8A8DECCF68}"/>
              </a:ext>
            </a:extLst>
          </p:cNvPr>
          <p:cNvGrpSpPr/>
          <p:nvPr/>
        </p:nvGrpSpPr>
        <p:grpSpPr>
          <a:xfrm>
            <a:off x="5652120" y="1995686"/>
            <a:ext cx="2304256" cy="1774621"/>
            <a:chOff x="5868144" y="2499742"/>
            <a:chExt cx="2304256" cy="17746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9EDEB5-3D0E-4F55-A2DC-C9B35B534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8144" y="2499742"/>
              <a:ext cx="2304256" cy="1774621"/>
            </a:xfrm>
            <a:prstGeom prst="rect">
              <a:avLst/>
            </a:prstGeom>
          </p:spPr>
        </p:pic>
        <p:pic>
          <p:nvPicPr>
            <p:cNvPr id="1028" name="Picture 4" descr="ìì¸ ì´ë¦°ë°ì´í°ì ëí ì´ë¯¸ì§ ê²ìê²°ê³¼">
              <a:extLst>
                <a:ext uri="{FF2B5EF4-FFF2-40B4-BE49-F238E27FC236}">
                  <a16:creationId xmlns:a16="http://schemas.microsoft.com/office/drawing/2014/main" id="{840BD198-E540-4D84-ABC9-7FDCC2389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582006"/>
              <a:ext cx="639763" cy="494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57035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2677552" cy="369332"/>
            <a:chOff x="3923928" y="1310956"/>
            <a:chExt cx="3715587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35492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Other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Testing 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22E6-AE4E-4096-AA53-44FCB62E27CB}"/>
              </a:ext>
            </a:extLst>
          </p:cNvPr>
          <p:cNvSpPr/>
          <p:nvPr/>
        </p:nvSpPr>
        <p:spPr>
          <a:xfrm>
            <a:off x="388895" y="499808"/>
            <a:ext cx="51804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- </a:t>
            </a:r>
            <a:r>
              <a:rPr lang="ko-KR" altLang="en-US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우선순위 출력 테스팅</a:t>
            </a:r>
            <a:endParaRPr lang="ko-KR" altLang="ko-KR" kern="100" dirty="0">
              <a:solidFill>
                <a:sysClr val="windowText" lastClr="000000"/>
              </a:solidFill>
              <a:latin typeface="중앙중고딕" panose="020B0600000000000000" pitchFamily="50" charset="-127"/>
              <a:ea typeface="중앙중고딕" panose="020B0600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56B2C2-0574-4BC6-85D6-25D277582781}"/>
              </a:ext>
            </a:extLst>
          </p:cNvPr>
          <p:cNvGrpSpPr/>
          <p:nvPr/>
        </p:nvGrpSpPr>
        <p:grpSpPr>
          <a:xfrm>
            <a:off x="1468034" y="1635646"/>
            <a:ext cx="6207932" cy="2356435"/>
            <a:chOff x="1673727" y="1695036"/>
            <a:chExt cx="6207932" cy="235643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76DDB1E-A629-431A-AB1F-656A02E75F70}"/>
                </a:ext>
              </a:extLst>
            </p:cNvPr>
            <p:cNvGrpSpPr/>
            <p:nvPr/>
          </p:nvGrpSpPr>
          <p:grpSpPr>
            <a:xfrm>
              <a:off x="1673727" y="3372657"/>
              <a:ext cx="3296921" cy="678814"/>
              <a:chOff x="0" y="0"/>
              <a:chExt cx="5135130" cy="101397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E5B1A1-3D31-47D4-A33B-793204CD6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1479"/>
                <a:ext cx="1714500" cy="9525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4462D31-E29C-40DA-BAD5-954064E4C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338" y="25977"/>
                <a:ext cx="1762125" cy="96202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02FBCFB-52C8-41EF-86BD-372000507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9680" y="0"/>
                <a:ext cx="1695450" cy="962025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23CCC9A-7034-44C3-9CFC-E17CA01FF70D}"/>
                </a:ext>
              </a:extLst>
            </p:cNvPr>
            <p:cNvGrpSpPr/>
            <p:nvPr/>
          </p:nvGrpSpPr>
          <p:grpSpPr>
            <a:xfrm>
              <a:off x="1691680" y="2442759"/>
              <a:ext cx="6189979" cy="664845"/>
              <a:chOff x="0" y="0"/>
              <a:chExt cx="9835367" cy="77152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0870FA0-B065-4B19-BED3-74FE38598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23813"/>
                <a:ext cx="1914525" cy="69532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631086B-3C6F-4819-89DE-016910DF9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5392" y="52388"/>
                <a:ext cx="1790700" cy="66675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37EC8CD-6A0A-471A-897A-8FF285C2C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5491" y="52388"/>
                <a:ext cx="1695450" cy="6667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7CD09C4-7200-4D21-8757-59457A411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3842" y="23813"/>
                <a:ext cx="1847850" cy="6858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94A701F-27D6-4F52-B9EE-3F943E0C9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8868" y="23813"/>
                <a:ext cx="1781175" cy="695325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1A63B61-C544-4D17-89B4-ABB1372A2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49442" y="0"/>
                <a:ext cx="1685925" cy="771525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08B463F-685D-4A89-83B3-1FBA82042B22}"/>
                </a:ext>
              </a:extLst>
            </p:cNvPr>
            <p:cNvGrpSpPr/>
            <p:nvPr/>
          </p:nvGrpSpPr>
          <p:grpSpPr>
            <a:xfrm>
              <a:off x="1691680" y="1695036"/>
              <a:ext cx="6127750" cy="368300"/>
              <a:chOff x="0" y="0"/>
              <a:chExt cx="6128242" cy="36830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523D3F6-0D21-4920-8574-8E74C22EB3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1967230" cy="36830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03E7C1E-52A7-4498-BE44-E5C952BAF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7230" y="0"/>
                <a:ext cx="2092257" cy="36830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3834374-B474-4772-86DA-7484421C6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9487" y="0"/>
                <a:ext cx="2068755" cy="3683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86698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7" y="24366"/>
            <a:ext cx="3329717" cy="369332"/>
            <a:chOff x="3923928" y="1310956"/>
            <a:chExt cx="462058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425992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Evaluation - </a:t>
              </a:r>
              <a:r>
                <a:rPr lang="en-US" altLang="ko-KR" sz="1800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Dynamic </a:t>
              </a:r>
              <a:r>
                <a:rPr lang="ko-KR" altLang="en-US" sz="1800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요소</a:t>
              </a:r>
              <a:endParaRPr lang="ko-KR" altLang="ko-KR" sz="1800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6C853F6-C3DE-40B4-A23C-19FF8043307D}"/>
              </a:ext>
            </a:extLst>
          </p:cNvPr>
          <p:cNvGrpSpPr/>
          <p:nvPr/>
        </p:nvGrpSpPr>
        <p:grpSpPr>
          <a:xfrm>
            <a:off x="2231741" y="843558"/>
            <a:ext cx="2952328" cy="3888432"/>
            <a:chOff x="991296" y="980706"/>
            <a:chExt cx="2952328" cy="388843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C8D05BB-05E7-4075-A1C7-F08CBBF74DF8}"/>
                </a:ext>
              </a:extLst>
            </p:cNvPr>
            <p:cNvSpPr/>
            <p:nvPr/>
          </p:nvSpPr>
          <p:spPr>
            <a:xfrm>
              <a:off x="991296" y="980706"/>
              <a:ext cx="2952328" cy="3888432"/>
            </a:xfrm>
            <a:prstGeom prst="roundRect">
              <a:avLst/>
            </a:prstGeom>
            <a:noFill/>
            <a:ln w="38100"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F4A20B-21CF-4C16-8A00-84348CBCB693}"/>
                </a:ext>
              </a:extLst>
            </p:cNvPr>
            <p:cNvSpPr/>
            <p:nvPr/>
          </p:nvSpPr>
          <p:spPr>
            <a:xfrm>
              <a:off x="1547664" y="1131590"/>
              <a:ext cx="1800200" cy="370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altLang="ko-KR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Node</a:t>
              </a:r>
              <a:endPara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64144B-E476-47E3-B353-B943D5655117}"/>
              </a:ext>
            </a:extLst>
          </p:cNvPr>
          <p:cNvGrpSpPr/>
          <p:nvPr/>
        </p:nvGrpSpPr>
        <p:grpSpPr>
          <a:xfrm>
            <a:off x="5436096" y="843558"/>
            <a:ext cx="2952328" cy="3888432"/>
            <a:chOff x="4211960" y="980706"/>
            <a:chExt cx="2952328" cy="388843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5911338-99BF-4C5D-A964-4E1A14F8422C}"/>
                </a:ext>
              </a:extLst>
            </p:cNvPr>
            <p:cNvSpPr/>
            <p:nvPr/>
          </p:nvSpPr>
          <p:spPr>
            <a:xfrm>
              <a:off x="4211960" y="980706"/>
              <a:ext cx="2952328" cy="3888432"/>
            </a:xfrm>
            <a:prstGeom prst="roundRect">
              <a:avLst/>
            </a:prstGeom>
            <a:noFill/>
            <a:ln w="38100"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8A4B27-59C0-416B-824B-04F6ACFBA013}"/>
                </a:ext>
              </a:extLst>
            </p:cNvPr>
            <p:cNvSpPr/>
            <p:nvPr/>
          </p:nvSpPr>
          <p:spPr>
            <a:xfrm>
              <a:off x="4788024" y="1131590"/>
              <a:ext cx="1800200" cy="370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altLang="ko-KR" kern="100" dirty="0">
                  <a:solidFill>
                    <a:sysClr val="windowText" lastClr="000000"/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  <a:cs typeface="Times New Roman" panose="02020603050405020304" pitchFamily="18" charset="0"/>
                </a:rPr>
                <a:t>Edge</a:t>
              </a:r>
              <a:endParaRPr lang="ko-KR" altLang="ko-KR" kern="100" dirty="0">
                <a:solidFill>
                  <a:sysClr val="windowText" lastClr="000000"/>
                </a:solidFill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D74551A-3FEB-40ED-84F9-5D56D5C4D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50142"/>
            <a:ext cx="1275264" cy="1275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735F-1318-4C08-BC7B-85EA814D4F16}"/>
              </a:ext>
            </a:extLst>
          </p:cNvPr>
          <p:cNvSpPr/>
          <p:nvPr/>
        </p:nvSpPr>
        <p:spPr>
          <a:xfrm>
            <a:off x="2483768" y="2150142"/>
            <a:ext cx="2629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데이트 장소에 대한</a:t>
            </a:r>
            <a:r>
              <a:rPr lang="en-US" altLang="ko-KR" sz="1600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 Node </a:t>
            </a:r>
            <a:endParaRPr lang="ko-KR" altLang="en-US" sz="1600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ABD996-097B-471C-9AC2-87814845C292}"/>
              </a:ext>
            </a:extLst>
          </p:cNvPr>
          <p:cNvSpPr/>
          <p:nvPr/>
        </p:nvSpPr>
        <p:spPr>
          <a:xfrm>
            <a:off x="2247288" y="2587826"/>
            <a:ext cx="2737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사용자의 데이트 입력시간과 </a:t>
            </a:r>
            <a:endParaRPr lang="en-US" altLang="ko-KR" sz="1200" kern="100" dirty="0">
              <a:latin typeface="중앙세고딕" panose="020B0600000000000000" pitchFamily="50" charset="-127"/>
              <a:ea typeface="중앙세고딕" panose="020B0600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각 가게의 영업시간을 고려하여</a:t>
            </a:r>
            <a:endParaRPr lang="en-US" altLang="ko-KR" sz="1200" kern="100" dirty="0">
              <a:latin typeface="중앙세고딕" panose="020B0600000000000000" pitchFamily="50" charset="-127"/>
              <a:ea typeface="중앙세고딕" panose="020B0600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 없어지는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Node</a:t>
            </a:r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와 생겨나는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Node</a:t>
            </a:r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가 생긴다는 점에서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Dynamic</a:t>
            </a:r>
            <a:endParaRPr lang="ko-KR" altLang="en-US" sz="12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E8FD02-2AEF-450F-BF14-420F8FE8B4F5}"/>
              </a:ext>
            </a:extLst>
          </p:cNvPr>
          <p:cNvSpPr/>
          <p:nvPr/>
        </p:nvSpPr>
        <p:spPr>
          <a:xfrm>
            <a:off x="6358261" y="160679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행정구역</a:t>
            </a:r>
            <a:endParaRPr lang="ko-KR" altLang="en-US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C67A10-84F8-4512-8DAD-5D45EAB0854C}"/>
              </a:ext>
            </a:extLst>
          </p:cNvPr>
          <p:cNvSpPr/>
          <p:nvPr/>
        </p:nvSpPr>
        <p:spPr>
          <a:xfrm>
            <a:off x="5642482" y="2014352"/>
            <a:ext cx="2520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유동인구 정보에 따라 계속 업데이트되고 바뀌는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Edge</a:t>
            </a:r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Weight</a:t>
            </a:r>
            <a:endParaRPr lang="ko-KR" altLang="en-US" sz="12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4C05DA-A9F3-4BC8-8C8F-7D7BF7840797}"/>
              </a:ext>
            </a:extLst>
          </p:cNvPr>
          <p:cNvSpPr/>
          <p:nvPr/>
        </p:nvSpPr>
        <p:spPr>
          <a:xfrm>
            <a:off x="6201968" y="273478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atin typeface="중앙중고딕" panose="020B0600000000000000" pitchFamily="50" charset="-127"/>
                <a:ea typeface="중앙중고딕" panose="020B0600000000000000" pitchFamily="50" charset="-127"/>
                <a:cs typeface="Times New Roman" panose="02020603050405020304" pitchFamily="18" charset="0"/>
              </a:rPr>
              <a:t>데이트 장소</a:t>
            </a:r>
            <a:endParaRPr lang="ko-KR" altLang="en-US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E555F-63E1-41BE-90C9-5A1A974638CB}"/>
              </a:ext>
            </a:extLst>
          </p:cNvPr>
          <p:cNvSpPr/>
          <p:nvPr/>
        </p:nvSpPr>
        <p:spPr>
          <a:xfrm>
            <a:off x="5760409" y="3225554"/>
            <a:ext cx="22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미세먼지 정보에 따라 </a:t>
            </a:r>
            <a:endParaRPr lang="en-US" altLang="ko-KR" sz="1200" kern="100" dirty="0">
              <a:latin typeface="중앙세고딕" panose="020B0600000000000000" pitchFamily="50" charset="-127"/>
              <a:ea typeface="중앙세고딕" panose="020B0600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가중치가 바뀌</a:t>
            </a:r>
            <a:r>
              <a:rPr lang="ko-KR" altLang="en-US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중앙세고딕" panose="020B0600000000000000" pitchFamily="50" charset="-127"/>
                <a:ea typeface="중앙세고딕" panose="020B0600000000000000" pitchFamily="50" charset="-127"/>
                <a:cs typeface="Times New Roman" panose="02020603050405020304" pitchFamily="18" charset="0"/>
              </a:rPr>
              <a:t>Edge Weight</a:t>
            </a:r>
            <a:endParaRPr lang="ko-KR" altLang="en-US" sz="12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1739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6" y="24366"/>
            <a:ext cx="3069325" cy="369332"/>
            <a:chOff x="3923928" y="1310956"/>
            <a:chExt cx="42592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89858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Evaluation - Graph 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중앙중고딕" panose="020B0600000000000000" pitchFamily="50" charset="-127"/>
                  <a:ea typeface="중앙중고딕" panose="020B0600000000000000" pitchFamily="50" charset="-127"/>
                </a:rPr>
                <a:t>요소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0BCEB5-FA55-42EE-A4CF-4C1EB45B5A85}"/>
              </a:ext>
            </a:extLst>
          </p:cNvPr>
          <p:cNvGrpSpPr/>
          <p:nvPr/>
        </p:nvGrpSpPr>
        <p:grpSpPr>
          <a:xfrm>
            <a:off x="755576" y="1635646"/>
            <a:ext cx="8176474" cy="2076283"/>
            <a:chOff x="860022" y="1620583"/>
            <a:chExt cx="8176474" cy="2076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6F38F0-0290-483A-B077-5A3A1361C192}"/>
                </a:ext>
              </a:extLst>
            </p:cNvPr>
            <p:cNvSpPr/>
            <p:nvPr/>
          </p:nvSpPr>
          <p:spPr>
            <a:xfrm>
              <a:off x="3003930" y="1620583"/>
              <a:ext cx="25827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루트 추천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: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최종적 목표</a:t>
              </a:r>
              <a:endParaRPr lang="ko-KR" altLang="en-US" dirty="0">
                <a:latin typeface="중앙세고딕" panose="020B0600000000000000" pitchFamily="50" charset="-127"/>
                <a:ea typeface="중앙세고딕" panose="020B0600000000000000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90CE28-9E80-4534-9750-04B609041131}"/>
                </a:ext>
              </a:extLst>
            </p:cNvPr>
            <p:cNvSpPr/>
            <p:nvPr/>
          </p:nvSpPr>
          <p:spPr>
            <a:xfrm>
              <a:off x="2987824" y="2156251"/>
              <a:ext cx="59046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선택된 장소로부터 연결 되어있는 모든 장소 중 가장 최단을 찾아내고 있기 때문에 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로 반드시 표현</a:t>
              </a:r>
              <a:endParaRPr lang="ko-KR" altLang="en-US" dirty="0">
                <a:latin typeface="중앙세고딕" panose="020B0600000000000000" pitchFamily="50" charset="-127"/>
                <a:ea typeface="중앙세고딕" panose="020B0600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765D5C-DE99-45F3-9CB0-AF0869377137}"/>
                </a:ext>
              </a:extLst>
            </p:cNvPr>
            <p:cNvSpPr/>
            <p:nvPr/>
          </p:nvSpPr>
          <p:spPr>
            <a:xfrm>
              <a:off x="3003930" y="3050535"/>
              <a:ext cx="60325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최종 결과를 출력하는 방법 역시 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로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표현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하기 때문에 </a:t>
              </a:r>
              <a:r>
                <a:rPr lang="en-US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Graph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적 요소도 잘 충족시키고 있</a:t>
              </a:r>
              <a:r>
                <a:rPr lang="ko-KR" altLang="en-US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음</a:t>
              </a:r>
              <a:r>
                <a:rPr lang="ko-KR" altLang="ko-KR" kern="100" dirty="0">
                  <a:latin typeface="중앙세고딕" panose="020B0600000000000000" pitchFamily="50" charset="-127"/>
                  <a:ea typeface="중앙세고딕" panose="020B0600000000000000" pitchFamily="50" charset="-127"/>
                  <a:cs typeface="Times New Roman" panose="02020603050405020304" pitchFamily="18" charset="0"/>
                </a:rPr>
                <a:t> </a:t>
              </a:r>
              <a:endParaRPr lang="ko-KR" altLang="en-US" dirty="0">
                <a:latin typeface="중앙세고딕" panose="020B0600000000000000" pitchFamily="50" charset="-127"/>
                <a:ea typeface="중앙세고딕" panose="020B0600000000000000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C17BD8D-10C7-4F16-AAA0-54AA997C0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22" y="1659653"/>
              <a:ext cx="1824194" cy="1824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31480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024" y="2015858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&amp; A</a:t>
            </a:r>
            <a:endParaRPr lang="ko-KR" altLang="en-US" sz="36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4283968" y="17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023843" y="2702082"/>
            <a:ext cx="10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YOU!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75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670195" cy="369332"/>
            <a:chOff x="3923928" y="1310956"/>
            <a:chExt cx="50930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7323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Population</a:t>
              </a:r>
            </a:p>
          </p:txBody>
        </p:sp>
      </p:grpSp>
      <p:pic>
        <p:nvPicPr>
          <p:cNvPr id="8" name="Picture 2" descr="Postmanì ëí ì´ë¯¸ì§ ê²ìê²°ê³¼">
            <a:extLst>
              <a:ext uri="{FF2B5EF4-FFF2-40B4-BE49-F238E27FC236}">
                <a16:creationId xmlns:a16="http://schemas.microsoft.com/office/drawing/2014/main" id="{17C65F41-4494-491A-B029-79ECE7B8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7534"/>
            <a:ext cx="1872208" cy="7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C1DB6B0-83B4-4A5A-AC89-B8FE8897F057}"/>
              </a:ext>
            </a:extLst>
          </p:cNvPr>
          <p:cNvSpPr/>
          <p:nvPr/>
        </p:nvSpPr>
        <p:spPr>
          <a:xfrm>
            <a:off x="467544" y="627534"/>
            <a:ext cx="3240360" cy="432048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CAE35-4435-4ED7-90EC-00FE7E16A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25" y="1275606"/>
            <a:ext cx="2038167" cy="35204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FF315C-D876-4BBD-8378-6FDD24F90BDA}"/>
              </a:ext>
            </a:extLst>
          </p:cNvPr>
          <p:cNvSpPr/>
          <p:nvPr/>
        </p:nvSpPr>
        <p:spPr>
          <a:xfrm>
            <a:off x="1475656" y="2499742"/>
            <a:ext cx="1440160" cy="36004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D8A21A-D673-410F-A93E-ED95DCD4ABF3}"/>
              </a:ext>
            </a:extLst>
          </p:cNvPr>
          <p:cNvSpPr/>
          <p:nvPr/>
        </p:nvSpPr>
        <p:spPr>
          <a:xfrm>
            <a:off x="1475656" y="3629812"/>
            <a:ext cx="1440160" cy="36004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97C7EA-84C9-48CC-AC03-5BBB1978D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785" y="635541"/>
            <a:ext cx="718188" cy="4160536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9E8F1-71F7-4C87-AA81-20C223949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891" y="1235190"/>
            <a:ext cx="3489907" cy="2673120"/>
          </a:xfrm>
          <a:prstGeom prst="rect">
            <a:avLst/>
          </a:prstGeom>
          <a:ln w="28575"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65661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461419" cy="369332"/>
            <a:chOff x="3923928" y="1310956"/>
            <a:chExt cx="480333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44267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Fine Dust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F31B69-28BF-4F53-8418-FFC432507C55}"/>
              </a:ext>
            </a:extLst>
          </p:cNvPr>
          <p:cNvGrpSpPr/>
          <p:nvPr/>
        </p:nvGrpSpPr>
        <p:grpSpPr>
          <a:xfrm>
            <a:off x="214594" y="843558"/>
            <a:ext cx="3124468" cy="3888432"/>
            <a:chOff x="467544" y="627534"/>
            <a:chExt cx="3124468" cy="38884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33E33C-5079-4BDB-9C93-FEAFC858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1419622"/>
              <a:ext cx="2413385" cy="2747418"/>
            </a:xfrm>
            <a:prstGeom prst="rect">
              <a:avLst/>
            </a:prstGeom>
          </p:spPr>
        </p:pic>
        <p:pic>
          <p:nvPicPr>
            <p:cNvPr id="8" name="Picture 2" descr="Postmanì ëí ì´ë¯¸ì§ ê²ìê²°ê³¼">
              <a:extLst>
                <a:ext uri="{FF2B5EF4-FFF2-40B4-BE49-F238E27FC236}">
                  <a16:creationId xmlns:a16="http://schemas.microsoft.com/office/drawing/2014/main" id="{17C65F41-4494-491A-B029-79ECE7B8B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744047"/>
              <a:ext cx="1872208" cy="74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1DB6B0-83B4-4A5A-AC89-B8FE8897F057}"/>
                </a:ext>
              </a:extLst>
            </p:cNvPr>
            <p:cNvSpPr/>
            <p:nvPr/>
          </p:nvSpPr>
          <p:spPr>
            <a:xfrm>
              <a:off x="467544" y="627534"/>
              <a:ext cx="3124468" cy="3888432"/>
            </a:xfrm>
            <a:prstGeom prst="rect">
              <a:avLst/>
            </a:prstGeom>
            <a:noFill/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611CA8-E64C-4C98-B114-3C73E3AA2898}"/>
              </a:ext>
            </a:extLst>
          </p:cNvPr>
          <p:cNvGrpSpPr/>
          <p:nvPr/>
        </p:nvGrpSpPr>
        <p:grpSpPr>
          <a:xfrm>
            <a:off x="3718605" y="1707654"/>
            <a:ext cx="5154068" cy="1368152"/>
            <a:chOff x="3718605" y="744047"/>
            <a:chExt cx="5154068" cy="136815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F6822B-7EF3-4FD2-ABF8-45FB0FAD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8605" y="744047"/>
              <a:ext cx="5154068" cy="1368152"/>
            </a:xfrm>
            <a:prstGeom prst="rect">
              <a:avLst/>
            </a:prstGeom>
            <a:ln w="28575">
              <a:solidFill>
                <a:srgbClr val="FF6969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1B7CE93-321D-49CD-88C9-D3C09F83F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4288" y="1690303"/>
              <a:ext cx="16002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843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2249</Words>
  <Application>Microsoft Office PowerPoint</Application>
  <PresentationFormat>화면 슬라이드 쇼(16:9)</PresentationFormat>
  <Paragraphs>926</Paragraphs>
  <Slides>73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8" baseType="lpstr">
      <vt:lpstr>나눔고딕</vt:lpstr>
      <vt:lpstr>맑은 고딕</vt:lpstr>
      <vt:lpstr>돋움</vt:lpstr>
      <vt:lpstr>굴림</vt:lpstr>
      <vt:lpstr>나눔바른고딕 Light</vt:lpstr>
      <vt:lpstr>중앙중고딕</vt:lpstr>
      <vt:lpstr>나눔스퀘어라운드 Light</vt:lpstr>
      <vt:lpstr>Cambria Math</vt:lpstr>
      <vt:lpstr>나눔스퀘어 ExtraBold</vt:lpstr>
      <vt:lpstr>Times New Roman</vt:lpstr>
      <vt:lpstr>중앙세고딕</vt:lpstr>
      <vt:lpstr>Arial</vt:lpstr>
      <vt:lpstr>나눔스퀘어</vt:lpstr>
      <vt:lpstr>굴림체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권 도경</cp:lastModifiedBy>
  <cp:revision>136</cp:revision>
  <dcterms:created xsi:type="dcterms:W3CDTF">2017-03-31T13:09:47Z</dcterms:created>
  <dcterms:modified xsi:type="dcterms:W3CDTF">2018-10-13T16:41:39Z</dcterms:modified>
</cp:coreProperties>
</file>